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0" r:id="rId6"/>
    <p:sldId id="262" r:id="rId7"/>
    <p:sldId id="261" r:id="rId8"/>
    <p:sldId id="265" r:id="rId9"/>
    <p:sldId id="266" r:id="rId10"/>
    <p:sldId id="267" r:id="rId11"/>
    <p:sldId id="268" r:id="rId12"/>
    <p:sldId id="269" r:id="rId13"/>
    <p:sldId id="263" r:id="rId14"/>
    <p:sldId id="264"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1F3DD-7413-4EE7-AD36-597D2EEF8678}"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4DD242-15A6-494C-A56B-DF66FD432C68}" type="slidenum">
              <a:rPr lang="en-US" smtClean="0"/>
              <a:t>‹#›</a:t>
            </a:fld>
            <a:endParaRPr lang="en-US"/>
          </a:p>
        </p:txBody>
      </p:sp>
    </p:spTree>
    <p:extLst>
      <p:ext uri="{BB962C8B-B14F-4D97-AF65-F5344CB8AC3E}">
        <p14:creationId xmlns:p14="http://schemas.microsoft.com/office/powerpoint/2010/main" val="3904881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4DD242-15A6-494C-A56B-DF66FD432C68}" type="slidenum">
              <a:rPr lang="en-US" smtClean="0"/>
              <a:t>8</a:t>
            </a:fld>
            <a:endParaRPr lang="en-US"/>
          </a:p>
        </p:txBody>
      </p:sp>
    </p:spTree>
    <p:extLst>
      <p:ext uri="{BB962C8B-B14F-4D97-AF65-F5344CB8AC3E}">
        <p14:creationId xmlns:p14="http://schemas.microsoft.com/office/powerpoint/2010/main" val="294634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122025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22557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D4B104-6297-4A11-937C-45C633D8C67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415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636063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D4B104-6297-4A11-937C-45C633D8C67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0565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1966891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1174227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988258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292367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9A2226-FEBD-4895-8F08-0849A8BA2AA5}"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419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249556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9A2226-FEBD-4895-8F08-0849A8BA2AA5}" type="datetimeFigureOut">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921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9A2226-FEBD-4895-8F08-0849A8BA2AA5}"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287604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A2226-FEBD-4895-8F08-0849A8BA2AA5}" type="datetimeFigureOut">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203164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24213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9A2226-FEBD-4895-8F08-0849A8BA2AA5}"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D4B104-6297-4A11-937C-45C633D8C67C}" type="slidenum">
              <a:rPr lang="en-US" smtClean="0"/>
              <a:t>‹#›</a:t>
            </a:fld>
            <a:endParaRPr lang="en-US"/>
          </a:p>
        </p:txBody>
      </p:sp>
    </p:spTree>
    <p:extLst>
      <p:ext uri="{BB962C8B-B14F-4D97-AF65-F5344CB8AC3E}">
        <p14:creationId xmlns:p14="http://schemas.microsoft.com/office/powerpoint/2010/main" val="301249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9A2226-FEBD-4895-8F08-0849A8BA2AA5}" type="datetimeFigureOut">
              <a:rPr lang="en-US" smtClean="0"/>
              <a:t>10/18/2023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D4B104-6297-4A11-937C-45C633D8C67C}" type="slidenum">
              <a:rPr lang="en-US" smtClean="0"/>
              <a:t>‹#›</a:t>
            </a:fld>
            <a:endParaRPr lang="en-US"/>
          </a:p>
        </p:txBody>
      </p:sp>
    </p:spTree>
    <p:extLst>
      <p:ext uri="{BB962C8B-B14F-4D97-AF65-F5344CB8AC3E}">
        <p14:creationId xmlns:p14="http://schemas.microsoft.com/office/powerpoint/2010/main" val="2818280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0E02-FE58-43FA-BF7A-75E2C8729613}"/>
              </a:ext>
            </a:extLst>
          </p:cNvPr>
          <p:cNvSpPr>
            <a:spLocks noGrp="1"/>
          </p:cNvSpPr>
          <p:nvPr>
            <p:ph type="ctrTitle"/>
          </p:nvPr>
        </p:nvSpPr>
        <p:spPr>
          <a:xfrm>
            <a:off x="1335741" y="1298357"/>
            <a:ext cx="10176250" cy="297361"/>
          </a:xfrm>
        </p:spPr>
        <p:txBody>
          <a:bodyPr>
            <a:normAutofit fontScale="90000"/>
          </a:bodyPr>
          <a:lstStyle/>
          <a:p>
            <a:r>
              <a:rPr lang="en-US" sz="4000" b="1" dirty="0">
                <a:latin typeface="Times New Roman" panose="02020603050405020304" pitchFamily="18" charset="0"/>
                <a:cs typeface="Times New Roman" panose="02020603050405020304" pitchFamily="18" charset="0"/>
              </a:rPr>
              <a:t>The new values of democracy in today’s Europe</a:t>
            </a:r>
          </a:p>
        </p:txBody>
      </p:sp>
      <p:sp>
        <p:nvSpPr>
          <p:cNvPr id="3" name="Subtitle 2">
            <a:extLst>
              <a:ext uri="{FF2B5EF4-FFF2-40B4-BE49-F238E27FC236}">
                <a16:creationId xmlns:a16="http://schemas.microsoft.com/office/drawing/2014/main" id="{06311162-1C94-4819-9EED-B76FFC0EA681}"/>
              </a:ext>
            </a:extLst>
          </p:cNvPr>
          <p:cNvSpPr>
            <a:spLocks noGrp="1"/>
          </p:cNvSpPr>
          <p:nvPr>
            <p:ph type="subTitle" idx="1"/>
          </p:nvPr>
        </p:nvSpPr>
        <p:spPr>
          <a:xfrm>
            <a:off x="3307977" y="2034584"/>
            <a:ext cx="6606988" cy="637303"/>
          </a:xfrm>
        </p:spPr>
        <p:txBody>
          <a:bodyPr>
            <a:normAutofit/>
          </a:bodyPr>
          <a:lstStyle/>
          <a:p>
            <a:pPr algn="ctr"/>
            <a:r>
              <a:rPr lang="ro-RO" b="1" dirty="0"/>
              <a:t>31th D</a:t>
            </a:r>
            <a:r>
              <a:rPr lang="en-US" b="1" dirty="0"/>
              <a:t>e</a:t>
            </a:r>
            <a:r>
              <a:rPr lang="ro-RO" b="1" dirty="0"/>
              <a:t>c</a:t>
            </a:r>
            <a:r>
              <a:rPr lang="en-US" b="1" dirty="0"/>
              <a:t>ember 2023</a:t>
            </a:r>
            <a:r>
              <a:rPr lang="ro-RO" b="1" dirty="0"/>
              <a:t> – </a:t>
            </a:r>
            <a:r>
              <a:rPr lang="en-US" b="1" dirty="0"/>
              <a:t>31th December 2025</a:t>
            </a:r>
          </a:p>
        </p:txBody>
      </p:sp>
      <p:sp>
        <p:nvSpPr>
          <p:cNvPr id="4" name="Subtitle 2">
            <a:extLst>
              <a:ext uri="{FF2B5EF4-FFF2-40B4-BE49-F238E27FC236}">
                <a16:creationId xmlns:a16="http://schemas.microsoft.com/office/drawing/2014/main" id="{9DBE1F39-0293-4852-A5AD-0AD2378CA62D}"/>
              </a:ext>
            </a:extLst>
          </p:cNvPr>
          <p:cNvSpPr txBox="1">
            <a:spLocks/>
          </p:cNvSpPr>
          <p:nvPr/>
        </p:nvSpPr>
        <p:spPr>
          <a:xfrm>
            <a:off x="2366682" y="2770094"/>
            <a:ext cx="9027459" cy="3406588"/>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b="1" dirty="0"/>
              <a:t>Coordinator: </a:t>
            </a:r>
          </a:p>
          <a:p>
            <a:r>
              <a:rPr lang="en-US" dirty="0"/>
              <a:t>National College “Mihai </a:t>
            </a:r>
            <a:r>
              <a:rPr lang="en-US" dirty="0" err="1"/>
              <a:t>Viteazul</a:t>
            </a:r>
            <a:r>
              <a:rPr lang="en-US" dirty="0"/>
              <a:t>” – Sf</a:t>
            </a:r>
            <a:r>
              <a:rPr lang="ro-RO" dirty="0" err="1"/>
              <a:t>ântu</a:t>
            </a:r>
            <a:r>
              <a:rPr lang="ro-RO" dirty="0"/>
              <a:t> Gheorghe, Covasna, Romania</a:t>
            </a:r>
          </a:p>
          <a:p>
            <a:r>
              <a:rPr lang="en-US" b="1" dirty="0"/>
              <a:t>Partners:</a:t>
            </a:r>
            <a:endParaRPr lang="ro-RO" b="1" dirty="0"/>
          </a:p>
          <a:p>
            <a:pPr marL="342900" indent="-342900">
              <a:buAutoNum type="arabicPeriod"/>
            </a:pPr>
            <a:r>
              <a:rPr lang="en-US" b="1" dirty="0" err="1"/>
              <a:t>Zespol</a:t>
            </a:r>
            <a:r>
              <a:rPr lang="en-US" b="1" dirty="0"/>
              <a:t> </a:t>
            </a:r>
            <a:r>
              <a:rPr lang="en-US" b="1" dirty="0" err="1"/>
              <a:t>Szkol</a:t>
            </a:r>
            <a:r>
              <a:rPr lang="en-US" b="1" dirty="0"/>
              <a:t> Centrum </a:t>
            </a:r>
            <a:r>
              <a:rPr lang="en-US" b="1" dirty="0" err="1"/>
              <a:t>Ksztalcenia</a:t>
            </a:r>
            <a:r>
              <a:rPr lang="en-US" b="1" dirty="0"/>
              <a:t> </a:t>
            </a:r>
            <a:r>
              <a:rPr lang="en-US" b="1" dirty="0" err="1"/>
              <a:t>Rolniczego</a:t>
            </a:r>
            <a:r>
              <a:rPr lang="en-US" b="1" dirty="0"/>
              <a:t>, </a:t>
            </a:r>
            <a:r>
              <a:rPr lang="en-US" b="1" dirty="0" err="1"/>
              <a:t>Opolskie</a:t>
            </a:r>
            <a:r>
              <a:rPr lang="en-US" b="1" dirty="0"/>
              <a:t>, </a:t>
            </a:r>
            <a:r>
              <a:rPr lang="en-US" b="1" dirty="0" err="1"/>
              <a:t>Bąków</a:t>
            </a:r>
            <a:r>
              <a:rPr lang="en-US" b="1" dirty="0"/>
              <a:t>, Poland</a:t>
            </a:r>
          </a:p>
          <a:p>
            <a:pPr marL="342900" indent="-342900">
              <a:buAutoNum type="arabicPeriod"/>
            </a:pPr>
            <a:r>
              <a:rPr lang="en-US" b="1" dirty="0"/>
              <a:t>5o </a:t>
            </a:r>
            <a:r>
              <a:rPr lang="en-US" b="1" dirty="0" err="1"/>
              <a:t>Geniko</a:t>
            </a:r>
            <a:r>
              <a:rPr lang="en-US" b="1" dirty="0"/>
              <a:t> </a:t>
            </a:r>
            <a:r>
              <a:rPr lang="en-US" b="1" dirty="0" err="1"/>
              <a:t>Lykeio</a:t>
            </a:r>
            <a:r>
              <a:rPr lang="en-US" b="1" dirty="0"/>
              <a:t>, </a:t>
            </a:r>
            <a:r>
              <a:rPr lang="en-US" b="1" dirty="0" err="1"/>
              <a:t>Petroupolis</a:t>
            </a:r>
            <a:r>
              <a:rPr lang="en-US" b="1" dirty="0"/>
              <a:t> A</a:t>
            </a:r>
            <a:r>
              <a:rPr lang="el-GR" b="1" dirty="0"/>
              <a:t>ττική (</a:t>
            </a:r>
            <a:r>
              <a:rPr lang="en-US" b="1" dirty="0" err="1"/>
              <a:t>Attiki</a:t>
            </a:r>
            <a:r>
              <a:rPr lang="en-US" b="1" dirty="0"/>
              <a:t>) </a:t>
            </a:r>
            <a:r>
              <a:rPr lang="en-US" b="1" dirty="0" err="1"/>
              <a:t>Petroupoli</a:t>
            </a:r>
            <a:r>
              <a:rPr lang="en-US" b="1" dirty="0"/>
              <a:t>, Greece</a:t>
            </a:r>
          </a:p>
          <a:p>
            <a:pPr marL="342900" indent="-342900">
              <a:buAutoNum type="arabicPeriod"/>
            </a:pPr>
            <a:r>
              <a:rPr lang="en-US" b="1" dirty="0" err="1"/>
              <a:t>Srednja</a:t>
            </a:r>
            <a:r>
              <a:rPr lang="en-US" b="1" dirty="0"/>
              <a:t> </a:t>
            </a:r>
            <a:r>
              <a:rPr lang="en-US" b="1" dirty="0" err="1"/>
              <a:t>skola</a:t>
            </a:r>
            <a:r>
              <a:rPr lang="en-US" b="1" dirty="0"/>
              <a:t> </a:t>
            </a:r>
            <a:r>
              <a:rPr lang="en-US" b="1" dirty="0" err="1"/>
              <a:t>Lovre</a:t>
            </a:r>
            <a:r>
              <a:rPr lang="en-US" b="1" dirty="0"/>
              <a:t> </a:t>
            </a:r>
            <a:r>
              <a:rPr lang="en-US" b="1" dirty="0" err="1"/>
              <a:t>Montija</a:t>
            </a:r>
            <a:r>
              <a:rPr lang="en-US" b="1" dirty="0"/>
              <a:t>, </a:t>
            </a:r>
            <a:r>
              <a:rPr lang="en-US" b="1" dirty="0" err="1"/>
              <a:t>Šibensko-kninska</a:t>
            </a:r>
            <a:r>
              <a:rPr lang="en-US" b="1" dirty="0"/>
              <a:t> </a:t>
            </a:r>
            <a:r>
              <a:rPr lang="en-US" b="1" dirty="0" err="1"/>
              <a:t>županija</a:t>
            </a:r>
            <a:r>
              <a:rPr lang="en-US" b="1" dirty="0"/>
              <a:t> </a:t>
            </a:r>
            <a:r>
              <a:rPr lang="en-US" b="1" dirty="0" err="1"/>
              <a:t>Knin</a:t>
            </a:r>
            <a:r>
              <a:rPr lang="en-US" b="1" dirty="0"/>
              <a:t>, Croatia</a:t>
            </a:r>
          </a:p>
          <a:p>
            <a:pPr marL="342900" indent="-342900">
              <a:buAutoNum type="arabicPeriod"/>
            </a:pPr>
            <a:r>
              <a:rPr lang="en-US" b="1" dirty="0" err="1"/>
              <a:t>Ies</a:t>
            </a:r>
            <a:r>
              <a:rPr lang="en-US" b="1" dirty="0"/>
              <a:t> Eduardo Primo </a:t>
            </a:r>
            <a:r>
              <a:rPr lang="en-US" b="1" dirty="0" err="1"/>
              <a:t>Marqués</a:t>
            </a:r>
            <a:r>
              <a:rPr lang="en-US" b="1" dirty="0"/>
              <a:t>, </a:t>
            </a:r>
            <a:r>
              <a:rPr lang="en-US" b="1" dirty="0" err="1"/>
              <a:t>Comunidad</a:t>
            </a:r>
            <a:r>
              <a:rPr lang="en-US" b="1" dirty="0"/>
              <a:t> </a:t>
            </a:r>
            <a:r>
              <a:rPr lang="en-US" b="1" dirty="0" err="1"/>
              <a:t>Valenciana</a:t>
            </a:r>
            <a:r>
              <a:rPr lang="en-US" b="1" dirty="0"/>
              <a:t> CARLET, Spain</a:t>
            </a:r>
          </a:p>
          <a:p>
            <a:pPr marL="342900" indent="-342900">
              <a:buAutoNum type="arabicPeriod"/>
            </a:pPr>
            <a:r>
              <a:rPr lang="en-US" b="1" dirty="0"/>
              <a:t>Escola </a:t>
            </a:r>
            <a:r>
              <a:rPr lang="en-US" b="1" dirty="0" err="1"/>
              <a:t>Básica</a:t>
            </a:r>
            <a:r>
              <a:rPr lang="en-US" b="1" dirty="0"/>
              <a:t> 2,3 </a:t>
            </a:r>
            <a:r>
              <a:rPr lang="en-US" b="1" dirty="0" err="1"/>
              <a:t>Ciclos</a:t>
            </a:r>
            <a:r>
              <a:rPr lang="en-US" b="1" dirty="0"/>
              <a:t> Dr. </a:t>
            </a:r>
            <a:r>
              <a:rPr lang="en-US" b="1" dirty="0" err="1"/>
              <a:t>Horácio</a:t>
            </a:r>
            <a:r>
              <a:rPr lang="en-US" b="1" dirty="0"/>
              <a:t> Bento de Gouveia, </a:t>
            </a:r>
            <a:r>
              <a:rPr lang="en-US" b="1" dirty="0" err="1"/>
              <a:t>Região</a:t>
            </a:r>
            <a:r>
              <a:rPr lang="en-US" b="1" dirty="0"/>
              <a:t> </a:t>
            </a:r>
            <a:r>
              <a:rPr lang="en-US" b="1" dirty="0" err="1"/>
              <a:t>Autónoma</a:t>
            </a:r>
            <a:r>
              <a:rPr lang="en-US" b="1" dirty="0"/>
              <a:t> da Madeira Funchal, Portugal</a:t>
            </a:r>
          </a:p>
        </p:txBody>
      </p:sp>
      <p:pic>
        <p:nvPicPr>
          <p:cNvPr id="5" name="Picture 4">
            <a:extLst>
              <a:ext uri="{FF2B5EF4-FFF2-40B4-BE49-F238E27FC236}">
                <a16:creationId xmlns:a16="http://schemas.microsoft.com/office/drawing/2014/main" id="{E83D7A95-8033-4342-BF90-2F6F53939EB4}"/>
              </a:ext>
            </a:extLst>
          </p:cNvPr>
          <p:cNvPicPr>
            <a:picLocks noChangeAspect="1"/>
          </p:cNvPicPr>
          <p:nvPr/>
        </p:nvPicPr>
        <p:blipFill>
          <a:blip r:embed="rId2"/>
          <a:stretch>
            <a:fillRect/>
          </a:stretch>
        </p:blipFill>
        <p:spPr>
          <a:xfrm>
            <a:off x="305921" y="123981"/>
            <a:ext cx="2060761" cy="735510"/>
          </a:xfrm>
          <a:prstGeom prst="rect">
            <a:avLst/>
          </a:prstGeom>
        </p:spPr>
      </p:pic>
      <p:pic>
        <p:nvPicPr>
          <p:cNvPr id="6" name="Picture 5">
            <a:extLst>
              <a:ext uri="{FF2B5EF4-FFF2-40B4-BE49-F238E27FC236}">
                <a16:creationId xmlns:a16="http://schemas.microsoft.com/office/drawing/2014/main" id="{30C15312-7CE3-41A5-A40B-B48994106F79}"/>
              </a:ext>
            </a:extLst>
          </p:cNvPr>
          <p:cNvPicPr>
            <a:picLocks noChangeAspect="1"/>
          </p:cNvPicPr>
          <p:nvPr/>
        </p:nvPicPr>
        <p:blipFill>
          <a:blip r:embed="rId3"/>
          <a:stretch>
            <a:fillRect/>
          </a:stretch>
        </p:blipFill>
        <p:spPr>
          <a:xfrm>
            <a:off x="2366682" y="123981"/>
            <a:ext cx="1382525" cy="735510"/>
          </a:xfrm>
          <a:prstGeom prst="rect">
            <a:avLst/>
          </a:prstGeom>
        </p:spPr>
      </p:pic>
    </p:spTree>
    <p:extLst>
      <p:ext uri="{BB962C8B-B14F-4D97-AF65-F5344CB8AC3E}">
        <p14:creationId xmlns:p14="http://schemas.microsoft.com/office/powerpoint/2010/main" val="116095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6E423A-571A-4675-846E-09F539DCBAA6}"/>
              </a:ext>
            </a:extLst>
          </p:cNvPr>
          <p:cNvSpPr>
            <a:spLocks noGrp="1"/>
          </p:cNvSpPr>
          <p:nvPr>
            <p:ph idx="1"/>
          </p:nvPr>
        </p:nvSpPr>
        <p:spPr>
          <a:xfrm>
            <a:off x="2589212" y="833718"/>
            <a:ext cx="8915400" cy="5077504"/>
          </a:xfrm>
        </p:spPr>
        <p:txBody>
          <a:bodyPr>
            <a:normAutofit/>
          </a:bodyPr>
          <a:lstStyle/>
          <a:p>
            <a:pPr marL="0" indent="0">
              <a:buNone/>
            </a:pPr>
            <a:r>
              <a:rPr lang="en-US" b="1" dirty="0"/>
              <a:t>Portugal – for both mobilities (</a:t>
            </a:r>
            <a:r>
              <a:rPr lang="en-US" dirty="0"/>
              <a:t>Short term join staff training events and Short term exchanges of groups of pupils):</a:t>
            </a:r>
          </a:p>
          <a:p>
            <a:r>
              <a:rPr lang="en-US" dirty="0"/>
              <a:t>Management of the project and cultural activities. The objective is to get to know each other and to have a light immersion in the specific of each school. </a:t>
            </a:r>
          </a:p>
          <a:p>
            <a:r>
              <a:rPr lang="en-US" dirty="0"/>
              <a:t>The activities:  Portuguese educational system, presentation of each school, presentation on “Social work at schools”, workshop “Cultural identity”,</a:t>
            </a:r>
          </a:p>
          <a:p>
            <a:r>
              <a:rPr lang="en-US" dirty="0"/>
              <a:t>Equality and Equity in the process of integration of migrants in our school and community</a:t>
            </a:r>
          </a:p>
          <a:p>
            <a:r>
              <a:rPr lang="en-US" dirty="0"/>
              <a:t>Conference -“School without racism – school with courage”, round table-“the value of personal and national identity in a Europe without borders”, workshop “the challenges of integration for immigrants”, visit the center for immigrants</a:t>
            </a:r>
          </a:p>
        </p:txBody>
      </p:sp>
    </p:spTree>
    <p:extLst>
      <p:ext uri="{BB962C8B-B14F-4D97-AF65-F5344CB8AC3E}">
        <p14:creationId xmlns:p14="http://schemas.microsoft.com/office/powerpoint/2010/main" val="376585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7AD6E-8172-43CF-8CC4-D1783E8DD6F3}"/>
              </a:ext>
            </a:extLst>
          </p:cNvPr>
          <p:cNvSpPr>
            <a:spLocks noGrp="1"/>
          </p:cNvSpPr>
          <p:nvPr>
            <p:ph idx="1"/>
          </p:nvPr>
        </p:nvSpPr>
        <p:spPr>
          <a:xfrm>
            <a:off x="1030940" y="1414683"/>
            <a:ext cx="3971365" cy="3777622"/>
          </a:xfrm>
        </p:spPr>
        <p:txBody>
          <a:bodyPr/>
          <a:lstStyle/>
          <a:p>
            <a:pPr marL="0" indent="0">
              <a:buNone/>
            </a:pPr>
            <a:r>
              <a:rPr lang="en-US" b="1" dirty="0"/>
              <a:t>Croatia:</a:t>
            </a:r>
          </a:p>
          <a:p>
            <a:pPr marL="0" indent="0">
              <a:buNone/>
            </a:pPr>
            <a:r>
              <a:rPr lang="en-US" b="1" dirty="0"/>
              <a:t>Mediation and Assertiveness</a:t>
            </a:r>
          </a:p>
          <a:p>
            <a:r>
              <a:rPr lang="en-US" dirty="0"/>
              <a:t>Activities: </a:t>
            </a:r>
          </a:p>
          <a:p>
            <a:pPr marL="0" indent="0">
              <a:buNone/>
            </a:pPr>
            <a:r>
              <a:rPr lang="en-US" dirty="0"/>
              <a:t>- When do we cross the boundaries of freedom and does our freedom endanger other people? </a:t>
            </a:r>
          </a:p>
          <a:p>
            <a:pPr marL="0" indent="0">
              <a:buNone/>
            </a:pPr>
            <a:r>
              <a:rPr lang="en-US" dirty="0"/>
              <a:t>- Wall Newspaper - "Democratization of memory culture".</a:t>
            </a:r>
          </a:p>
        </p:txBody>
      </p:sp>
      <p:sp>
        <p:nvSpPr>
          <p:cNvPr id="5" name="Content Placeholder 2">
            <a:extLst>
              <a:ext uri="{FF2B5EF4-FFF2-40B4-BE49-F238E27FC236}">
                <a16:creationId xmlns:a16="http://schemas.microsoft.com/office/drawing/2014/main" id="{CD638D04-96E7-4D9D-8003-B44A0FCDAA01}"/>
              </a:ext>
            </a:extLst>
          </p:cNvPr>
          <p:cNvSpPr txBox="1">
            <a:spLocks/>
          </p:cNvSpPr>
          <p:nvPr/>
        </p:nvSpPr>
        <p:spPr>
          <a:xfrm>
            <a:off x="5871882" y="672354"/>
            <a:ext cx="5988424" cy="465268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t>Spain: </a:t>
            </a:r>
          </a:p>
          <a:p>
            <a:pPr marL="0" indent="0">
              <a:buNone/>
            </a:pPr>
            <a:r>
              <a:rPr lang="en-US" b="1" dirty="0"/>
              <a:t>The Role of Women in Today's Democracy</a:t>
            </a:r>
          </a:p>
          <a:p>
            <a:r>
              <a:rPr lang="en-US" dirty="0"/>
              <a:t>The activities: </a:t>
            </a:r>
          </a:p>
          <a:p>
            <a:pPr>
              <a:buFontTx/>
              <a:buChar char="-"/>
            </a:pPr>
            <a:r>
              <a:rPr lang="en-US" dirty="0"/>
              <a:t>the role of women in today’s democracy</a:t>
            </a:r>
          </a:p>
          <a:p>
            <a:pPr>
              <a:buFontTx/>
              <a:buChar char="-"/>
            </a:pPr>
            <a:r>
              <a:rPr lang="en-US" dirty="0"/>
              <a:t>Laws and regulations regarding the equality of men and women in a democratic country, Quick Quiz “Rights and responsibilities”</a:t>
            </a:r>
          </a:p>
          <a:p>
            <a:pPr>
              <a:buFontTx/>
              <a:buChar char="-"/>
            </a:pPr>
            <a:r>
              <a:rPr lang="en-US" dirty="0"/>
              <a:t>Students will prepare a Podcast Debate/interview for the school radio -“The women who changed the History”</a:t>
            </a:r>
          </a:p>
          <a:p>
            <a:pPr>
              <a:buFontTx/>
              <a:buChar char="-"/>
            </a:pPr>
            <a:r>
              <a:rPr lang="en-US" dirty="0"/>
              <a:t>“I have a dream” - create your own democratic country</a:t>
            </a:r>
          </a:p>
        </p:txBody>
      </p:sp>
    </p:spTree>
    <p:extLst>
      <p:ext uri="{BB962C8B-B14F-4D97-AF65-F5344CB8AC3E}">
        <p14:creationId xmlns:p14="http://schemas.microsoft.com/office/powerpoint/2010/main" val="342149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C76B84-2F2E-40E6-AC77-B514AA9915DB}"/>
              </a:ext>
            </a:extLst>
          </p:cNvPr>
          <p:cNvSpPr>
            <a:spLocks noGrp="1"/>
          </p:cNvSpPr>
          <p:nvPr>
            <p:ph idx="1"/>
          </p:nvPr>
        </p:nvSpPr>
        <p:spPr>
          <a:xfrm>
            <a:off x="2607141" y="1277470"/>
            <a:ext cx="3614364" cy="4303059"/>
          </a:xfrm>
        </p:spPr>
        <p:txBody>
          <a:bodyPr/>
          <a:lstStyle/>
          <a:p>
            <a:pPr marL="0" indent="0">
              <a:buNone/>
            </a:pPr>
            <a:r>
              <a:rPr lang="en-US" b="1" dirty="0"/>
              <a:t>Greece </a:t>
            </a:r>
          </a:p>
          <a:p>
            <a:pPr marL="0" indent="0">
              <a:buNone/>
            </a:pPr>
            <a:r>
              <a:rPr lang="en-US" b="1" dirty="0"/>
              <a:t>Becoming a Democratic European Citizen Through Art and History </a:t>
            </a:r>
          </a:p>
          <a:p>
            <a:pPr marL="0" indent="0">
              <a:buNone/>
            </a:pPr>
            <a:r>
              <a:rPr lang="en-US" dirty="0"/>
              <a:t>Activities: </a:t>
            </a:r>
          </a:p>
          <a:p>
            <a:r>
              <a:rPr lang="en-US" dirty="0"/>
              <a:t>Teaching democracy as a political system and as a way of life,</a:t>
            </a:r>
          </a:p>
          <a:p>
            <a:r>
              <a:rPr lang="en-US" dirty="0"/>
              <a:t>Create a digital guidebook with photos of these places</a:t>
            </a:r>
          </a:p>
        </p:txBody>
      </p:sp>
      <p:sp>
        <p:nvSpPr>
          <p:cNvPr id="4" name="Content Placeholder 2">
            <a:extLst>
              <a:ext uri="{FF2B5EF4-FFF2-40B4-BE49-F238E27FC236}">
                <a16:creationId xmlns:a16="http://schemas.microsoft.com/office/drawing/2014/main" id="{2E0DCF62-8CD7-467C-8590-05BEC46E53E4}"/>
              </a:ext>
            </a:extLst>
          </p:cNvPr>
          <p:cNvSpPr txBox="1">
            <a:spLocks/>
          </p:cNvSpPr>
          <p:nvPr/>
        </p:nvSpPr>
        <p:spPr>
          <a:xfrm>
            <a:off x="7234518" y="1398494"/>
            <a:ext cx="3899647" cy="49216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a:t>Polonia </a:t>
            </a:r>
          </a:p>
          <a:p>
            <a:pPr marL="0" indent="0">
              <a:buNone/>
            </a:pPr>
            <a:r>
              <a:rPr lang="en-US" b="1" dirty="0"/>
              <a:t>Social and Multicultural Competences in the New Context of Today's Europe</a:t>
            </a:r>
          </a:p>
          <a:p>
            <a:pPr marL="0" indent="0">
              <a:buNone/>
            </a:pPr>
            <a:r>
              <a:rPr lang="en-US" dirty="0"/>
              <a:t>Activities:</a:t>
            </a:r>
          </a:p>
          <a:p>
            <a:pPr marL="0" indent="0">
              <a:buNone/>
            </a:pPr>
            <a:r>
              <a:rPr lang="en-US" dirty="0"/>
              <a:t>competences in school,</a:t>
            </a:r>
          </a:p>
          <a:p>
            <a:r>
              <a:rPr lang="en-US" dirty="0"/>
              <a:t>Cultural education, local heritage, Workshops in the field of social and multicultural </a:t>
            </a:r>
          </a:p>
          <a:p>
            <a:r>
              <a:rPr lang="en-US" dirty="0"/>
              <a:t>Meeting with refugees from Ukraine</a:t>
            </a:r>
          </a:p>
        </p:txBody>
      </p:sp>
    </p:spTree>
    <p:extLst>
      <p:ext uri="{BB962C8B-B14F-4D97-AF65-F5344CB8AC3E}">
        <p14:creationId xmlns:p14="http://schemas.microsoft.com/office/powerpoint/2010/main" val="245269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D826-3B0A-414D-AE95-19F35D68F67E}"/>
              </a:ext>
            </a:extLst>
          </p:cNvPr>
          <p:cNvSpPr>
            <a:spLocks noGrp="1"/>
          </p:cNvSpPr>
          <p:nvPr>
            <p:ph type="title"/>
          </p:nvPr>
        </p:nvSpPr>
        <p:spPr>
          <a:xfrm>
            <a:off x="1936376" y="624110"/>
            <a:ext cx="9879105" cy="1280890"/>
          </a:xfrm>
        </p:spPr>
        <p:txBody>
          <a:bodyPr/>
          <a:lstStyle/>
          <a:p>
            <a:pPr algn="ctr"/>
            <a:r>
              <a:rPr lang="en-US" dirty="0"/>
              <a:t>The main expected results of </a:t>
            </a:r>
            <a:br>
              <a:rPr lang="en-US" dirty="0"/>
            </a:br>
            <a:r>
              <a:rPr lang="en-US" dirty="0"/>
              <a:t>our project are:</a:t>
            </a:r>
          </a:p>
        </p:txBody>
      </p:sp>
      <p:sp>
        <p:nvSpPr>
          <p:cNvPr id="3" name="Content Placeholder 2">
            <a:extLst>
              <a:ext uri="{FF2B5EF4-FFF2-40B4-BE49-F238E27FC236}">
                <a16:creationId xmlns:a16="http://schemas.microsoft.com/office/drawing/2014/main" id="{45C2A419-3568-4952-8876-4CF7BCC82B4B}"/>
              </a:ext>
            </a:extLst>
          </p:cNvPr>
          <p:cNvSpPr>
            <a:spLocks noGrp="1"/>
          </p:cNvSpPr>
          <p:nvPr>
            <p:ph idx="1"/>
          </p:nvPr>
        </p:nvSpPr>
        <p:spPr>
          <a:xfrm>
            <a:off x="2026024" y="2133600"/>
            <a:ext cx="9478588" cy="4034118"/>
          </a:xfrm>
        </p:spPr>
        <p:txBody>
          <a:bodyPr>
            <a:noAutofit/>
          </a:bodyPr>
          <a:lstStyle/>
          <a:p>
            <a:r>
              <a:rPr lang="en-US" sz="2000" dirty="0"/>
              <a:t>strengthened key competences and improved scholastic results of students</a:t>
            </a:r>
          </a:p>
          <a:p>
            <a:r>
              <a:rPr lang="en-US" sz="2000" dirty="0"/>
              <a:t>more innovative, integrated and development strategies of schools, especially for the promotion of EU fundamental values</a:t>
            </a:r>
          </a:p>
          <a:p>
            <a:r>
              <a:rPr lang="en-US" sz="2000" dirty="0"/>
              <a:t>strengthened students’ awareness of democratic values and human rights, reinforced understanding and positive attitudes towards differences and acceptance of rule</a:t>
            </a:r>
          </a:p>
          <a:p>
            <a:r>
              <a:rPr lang="en-US" sz="2000" dirty="0"/>
              <a:t>improved teachers and students competences towards more inclusive and innovative methods and tools (intercultural competence, cooperative learning, competence - based learning, learning by doing).</a:t>
            </a:r>
          </a:p>
        </p:txBody>
      </p:sp>
    </p:spTree>
    <p:extLst>
      <p:ext uri="{BB962C8B-B14F-4D97-AF65-F5344CB8AC3E}">
        <p14:creationId xmlns:p14="http://schemas.microsoft.com/office/powerpoint/2010/main" val="310041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E559-7F5D-47ED-9379-CE3A72604F8E}"/>
              </a:ext>
            </a:extLst>
          </p:cNvPr>
          <p:cNvSpPr>
            <a:spLocks noGrp="1"/>
          </p:cNvSpPr>
          <p:nvPr>
            <p:ph type="title"/>
          </p:nvPr>
        </p:nvSpPr>
        <p:spPr/>
        <p:txBody>
          <a:bodyPr/>
          <a:lstStyle/>
          <a:p>
            <a:r>
              <a:rPr lang="en-US" dirty="0"/>
              <a:t>Selected priorities:</a:t>
            </a:r>
          </a:p>
        </p:txBody>
      </p:sp>
      <p:sp>
        <p:nvSpPr>
          <p:cNvPr id="3" name="Content Placeholder 2">
            <a:extLst>
              <a:ext uri="{FF2B5EF4-FFF2-40B4-BE49-F238E27FC236}">
                <a16:creationId xmlns:a16="http://schemas.microsoft.com/office/drawing/2014/main" id="{603F22AC-D437-4E33-A0C4-F0E60C2D520F}"/>
              </a:ext>
            </a:extLst>
          </p:cNvPr>
          <p:cNvSpPr>
            <a:spLocks noGrp="1"/>
          </p:cNvSpPr>
          <p:nvPr>
            <p:ph idx="1"/>
          </p:nvPr>
        </p:nvSpPr>
        <p:spPr>
          <a:xfrm>
            <a:off x="2232212" y="2133600"/>
            <a:ext cx="9272400" cy="4100290"/>
          </a:xfrm>
        </p:spPr>
        <p:txBody>
          <a:bodyPr>
            <a:normAutofit lnSpcReduction="10000"/>
          </a:bodyPr>
          <a:lstStyle/>
          <a:p>
            <a:r>
              <a:rPr lang="en-US" dirty="0"/>
              <a:t>Common values, civic engagement and participation: it supports active citizenship and development of social and intercultural competences; promotes solidarity, interculturality; raises awareness on common new values of democracy in Europe</a:t>
            </a:r>
          </a:p>
          <a:p>
            <a:pPr marL="0" indent="0">
              <a:buNone/>
            </a:pPr>
            <a:endParaRPr lang="en-US" dirty="0"/>
          </a:p>
          <a:p>
            <a:r>
              <a:rPr lang="en-US" dirty="0"/>
              <a:t>Development of key competences: through activities involving cross-curricular, creative and innovative learning approaches, cooperating with local stakeholders, supporting teachers in collaborative, competence-based learning</a:t>
            </a:r>
          </a:p>
          <a:p>
            <a:pPr marL="0" indent="0">
              <a:buNone/>
            </a:pPr>
            <a:endParaRPr lang="en-US" dirty="0"/>
          </a:p>
          <a:p>
            <a:r>
              <a:rPr lang="en-US" dirty="0"/>
              <a:t>Inclusion and diversity: promotes equality, diversity and non-discrimination; enhances integration of students with fewer opportunities (students from rural area) and with different backgrounds (ethnic minorities, migrants, refugees)</a:t>
            </a:r>
          </a:p>
        </p:txBody>
      </p:sp>
    </p:spTree>
    <p:extLst>
      <p:ext uri="{BB962C8B-B14F-4D97-AF65-F5344CB8AC3E}">
        <p14:creationId xmlns:p14="http://schemas.microsoft.com/office/powerpoint/2010/main" val="1411407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274C-19E2-4646-A3C2-11F807138F00}"/>
              </a:ext>
            </a:extLst>
          </p:cNvPr>
          <p:cNvSpPr>
            <a:spLocks noGrp="1"/>
          </p:cNvSpPr>
          <p:nvPr>
            <p:ph type="title"/>
          </p:nvPr>
        </p:nvSpPr>
        <p:spPr>
          <a:xfrm>
            <a:off x="2592925" y="624110"/>
            <a:ext cx="8911687" cy="765419"/>
          </a:xfrm>
        </p:spPr>
        <p:txBody>
          <a:bodyPr/>
          <a:lstStyle/>
          <a:p>
            <a:r>
              <a:rPr lang="en-US" dirty="0"/>
              <a:t>Participants:</a:t>
            </a:r>
          </a:p>
        </p:txBody>
      </p:sp>
      <p:sp>
        <p:nvSpPr>
          <p:cNvPr id="3" name="Content Placeholder 2">
            <a:extLst>
              <a:ext uri="{FF2B5EF4-FFF2-40B4-BE49-F238E27FC236}">
                <a16:creationId xmlns:a16="http://schemas.microsoft.com/office/drawing/2014/main" id="{F9308C70-C459-4EFD-8473-E4FE608A4D2A}"/>
              </a:ext>
            </a:extLst>
          </p:cNvPr>
          <p:cNvSpPr>
            <a:spLocks noGrp="1"/>
          </p:cNvSpPr>
          <p:nvPr>
            <p:ph idx="1"/>
          </p:nvPr>
        </p:nvSpPr>
        <p:spPr/>
        <p:txBody>
          <a:bodyPr>
            <a:normAutofit/>
          </a:bodyPr>
          <a:lstStyle/>
          <a:p>
            <a:r>
              <a:rPr lang="en-US" sz="2800" dirty="0"/>
              <a:t>Portugal: Short term join staff training events – </a:t>
            </a:r>
            <a:r>
              <a:rPr lang="en-US" sz="2800" b="1" dirty="0"/>
              <a:t>3 teachers/country</a:t>
            </a:r>
          </a:p>
          <a:p>
            <a:r>
              <a:rPr lang="en-US" sz="2800" dirty="0"/>
              <a:t>For Short term exchanges of groups of pupils in each country:</a:t>
            </a:r>
          </a:p>
          <a:p>
            <a:pPr marL="0" indent="0" algn="ctr">
              <a:buNone/>
            </a:pPr>
            <a:r>
              <a:rPr lang="en-US" sz="2800" dirty="0"/>
              <a:t>       </a:t>
            </a:r>
            <a:r>
              <a:rPr lang="en-US" sz="2800" b="1" dirty="0"/>
              <a:t>- 2 teachers</a:t>
            </a:r>
          </a:p>
          <a:p>
            <a:pPr marL="0" indent="0" algn="ctr">
              <a:buNone/>
            </a:pPr>
            <a:r>
              <a:rPr lang="en-US" sz="2800" b="1" dirty="0"/>
              <a:t>       - 5 students</a:t>
            </a:r>
          </a:p>
        </p:txBody>
      </p:sp>
    </p:spTree>
    <p:extLst>
      <p:ext uri="{BB962C8B-B14F-4D97-AF65-F5344CB8AC3E}">
        <p14:creationId xmlns:p14="http://schemas.microsoft.com/office/powerpoint/2010/main" val="167981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13C484-8EE9-46A2-85BA-9E7CF5DB87ED}"/>
              </a:ext>
            </a:extLst>
          </p:cNvPr>
          <p:cNvSpPr>
            <a:spLocks noGrp="1"/>
          </p:cNvSpPr>
          <p:nvPr>
            <p:ph idx="1"/>
          </p:nvPr>
        </p:nvSpPr>
        <p:spPr>
          <a:xfrm>
            <a:off x="2347166" y="1344705"/>
            <a:ext cx="8915400" cy="4867835"/>
          </a:xfrm>
        </p:spPr>
        <p:txBody>
          <a:bodyPr/>
          <a:lstStyle/>
          <a:p>
            <a:endParaRPr lang="en-US" dirty="0"/>
          </a:p>
          <a:p>
            <a:r>
              <a:rPr lang="en-US" b="1" dirty="0"/>
              <a:t>The first - Short term join staff training events – Funchal (18 – 24 February 2024) </a:t>
            </a:r>
          </a:p>
          <a:p>
            <a:pPr marL="0" indent="0">
              <a:buNone/>
            </a:pPr>
            <a:endParaRPr lang="en-US" dirty="0"/>
          </a:p>
          <a:p>
            <a:r>
              <a:rPr lang="en-US" dirty="0"/>
              <a:t>The first - Short term exchanges of groups of pupils – Romania (7 -13 April 2024)- </a:t>
            </a:r>
            <a:r>
              <a:rPr lang="en-US" b="1" dirty="0"/>
              <a:t>as suggested Romanian National Agency</a:t>
            </a:r>
          </a:p>
          <a:p>
            <a:r>
              <a:rPr lang="en-US" dirty="0"/>
              <a:t>The second Short term exchanges of groups of pupils - Poland (June or October 2024)?</a:t>
            </a:r>
          </a:p>
          <a:p>
            <a:r>
              <a:rPr lang="en-US" dirty="0"/>
              <a:t>The third - Short term exchanges of groups of pupils …...............</a:t>
            </a:r>
          </a:p>
          <a:p>
            <a:r>
              <a:rPr lang="en-US" dirty="0"/>
              <a:t> The fourth - Short term exchanges of groups of pupils …...............</a:t>
            </a:r>
          </a:p>
          <a:p>
            <a:r>
              <a:rPr lang="en-US" dirty="0"/>
              <a:t>The fifth - Short term exchanges of groups of pupils …...............</a:t>
            </a:r>
          </a:p>
          <a:p>
            <a:r>
              <a:rPr lang="en-US" dirty="0"/>
              <a:t>The sixth - Short term exchanges of groups of pupils …...............</a:t>
            </a:r>
          </a:p>
          <a:p>
            <a:pPr marL="0" indent="0">
              <a:buNone/>
            </a:pPr>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980F5B4D-5FCB-4107-B876-57EB769DA641}"/>
              </a:ext>
            </a:extLst>
          </p:cNvPr>
          <p:cNvSpPr/>
          <p:nvPr/>
        </p:nvSpPr>
        <p:spPr>
          <a:xfrm>
            <a:off x="3577833" y="645460"/>
            <a:ext cx="5987537" cy="861774"/>
          </a:xfrm>
          <a:prstGeom prst="rect">
            <a:avLst/>
          </a:prstGeom>
        </p:spPr>
        <p:txBody>
          <a:bodyPr wrap="none">
            <a:spAutoFit/>
          </a:bodyPr>
          <a:lstStyle/>
          <a:p>
            <a:pPr algn="ctr"/>
            <a:r>
              <a:rPr lang="en-US" sz="3200" b="1" dirty="0"/>
              <a:t>The Schedule of the meetings</a:t>
            </a:r>
          </a:p>
          <a:p>
            <a:endParaRPr lang="en-US" dirty="0"/>
          </a:p>
        </p:txBody>
      </p:sp>
    </p:spTree>
    <p:extLst>
      <p:ext uri="{BB962C8B-B14F-4D97-AF65-F5344CB8AC3E}">
        <p14:creationId xmlns:p14="http://schemas.microsoft.com/office/powerpoint/2010/main" val="3132676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E1E0-4EFE-4697-A9A6-DD84A997607B}"/>
              </a:ext>
            </a:extLst>
          </p:cNvPr>
          <p:cNvSpPr>
            <a:spLocks noGrp="1"/>
          </p:cNvSpPr>
          <p:nvPr>
            <p:ph type="title"/>
          </p:nvPr>
        </p:nvSpPr>
        <p:spPr>
          <a:xfrm>
            <a:off x="4959608" y="550621"/>
            <a:ext cx="3413428" cy="792314"/>
          </a:xfrm>
        </p:spPr>
        <p:txBody>
          <a:bodyPr/>
          <a:lstStyle/>
          <a:p>
            <a:pPr algn="ctr"/>
            <a:r>
              <a:rPr lang="en-US" b="1" dirty="0"/>
              <a:t>The budget – I </a:t>
            </a:r>
          </a:p>
        </p:txBody>
      </p:sp>
      <p:sp>
        <p:nvSpPr>
          <p:cNvPr id="3" name="Content Placeholder 2">
            <a:extLst>
              <a:ext uri="{FF2B5EF4-FFF2-40B4-BE49-F238E27FC236}">
                <a16:creationId xmlns:a16="http://schemas.microsoft.com/office/drawing/2014/main" id="{D067CFB3-8766-460C-AE22-ECDAB169E003}"/>
              </a:ext>
            </a:extLst>
          </p:cNvPr>
          <p:cNvSpPr>
            <a:spLocks noGrp="1"/>
          </p:cNvSpPr>
          <p:nvPr>
            <p:ph idx="1"/>
          </p:nvPr>
        </p:nvSpPr>
        <p:spPr>
          <a:xfrm>
            <a:off x="2589212" y="1667435"/>
            <a:ext cx="8915400" cy="4243787"/>
          </a:xfrm>
        </p:spPr>
        <p:txBody>
          <a:bodyPr/>
          <a:lstStyle/>
          <a:p>
            <a:r>
              <a:rPr lang="en-US" b="1" dirty="0"/>
              <a:t>The total budget of the project: 250.000 Euro (100%)</a:t>
            </a:r>
          </a:p>
          <a:p>
            <a:r>
              <a:rPr lang="en-US" b="1" dirty="0"/>
              <a:t>Now we received 80% - 200.000 Euro</a:t>
            </a:r>
          </a:p>
          <a:p>
            <a:r>
              <a:rPr lang="en-US" b="1" dirty="0"/>
              <a:t>The balance of money 20% - 50.000 Euro (after the filing and evaluation of the final report) </a:t>
            </a:r>
          </a:p>
          <a:p>
            <a:r>
              <a:rPr lang="en-US" b="1" dirty="0"/>
              <a:t>For the moment each country will get 80% from the own budget</a:t>
            </a:r>
          </a:p>
          <a:p>
            <a:r>
              <a:rPr lang="en-US" b="1" dirty="0"/>
              <a:t>Each country will sign a contract with the coordinator of the project. The manager of each partner school will assume and will be responsible for the budget. </a:t>
            </a:r>
            <a:r>
              <a:rPr lang="en-US" b="1" dirty="0">
                <a:solidFill>
                  <a:srgbClr val="C00000"/>
                </a:solidFill>
              </a:rPr>
              <a:t>This budget will be spent only for a good quality of the project.</a:t>
            </a:r>
            <a:endParaRPr lang="en-US" b="1" dirty="0"/>
          </a:p>
          <a:p>
            <a:r>
              <a:rPr lang="en-US" b="1" dirty="0"/>
              <a:t>We will sent for each school this contract in English language</a:t>
            </a:r>
          </a:p>
          <a:p>
            <a:pPr marL="0" indent="0">
              <a:buNone/>
            </a:pPr>
            <a:endParaRPr lang="en-US" b="1" dirty="0"/>
          </a:p>
        </p:txBody>
      </p:sp>
    </p:spTree>
    <p:extLst>
      <p:ext uri="{BB962C8B-B14F-4D97-AF65-F5344CB8AC3E}">
        <p14:creationId xmlns:p14="http://schemas.microsoft.com/office/powerpoint/2010/main" val="4273844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C1D-EB7A-4C16-9421-604FD12A74D7}"/>
              </a:ext>
            </a:extLst>
          </p:cNvPr>
          <p:cNvSpPr>
            <a:spLocks noGrp="1"/>
          </p:cNvSpPr>
          <p:nvPr>
            <p:ph type="title"/>
          </p:nvPr>
        </p:nvSpPr>
        <p:spPr>
          <a:xfrm>
            <a:off x="2592925" y="624110"/>
            <a:ext cx="4991215" cy="846102"/>
          </a:xfrm>
        </p:spPr>
        <p:txBody>
          <a:bodyPr/>
          <a:lstStyle/>
          <a:p>
            <a:pPr algn="ctr"/>
            <a:r>
              <a:rPr lang="en-US" b="1" dirty="0"/>
              <a:t>The budget - II</a:t>
            </a:r>
          </a:p>
        </p:txBody>
      </p:sp>
      <p:sp>
        <p:nvSpPr>
          <p:cNvPr id="3" name="Content Placeholder 2">
            <a:extLst>
              <a:ext uri="{FF2B5EF4-FFF2-40B4-BE49-F238E27FC236}">
                <a16:creationId xmlns:a16="http://schemas.microsoft.com/office/drawing/2014/main" id="{22BB299E-8C4C-4F7C-8505-F9BCE85CA291}"/>
              </a:ext>
            </a:extLst>
          </p:cNvPr>
          <p:cNvSpPr>
            <a:spLocks noGrp="1"/>
          </p:cNvSpPr>
          <p:nvPr>
            <p:ph idx="1"/>
          </p:nvPr>
        </p:nvSpPr>
        <p:spPr>
          <a:xfrm>
            <a:off x="2026024" y="2133599"/>
            <a:ext cx="9054352" cy="2958353"/>
          </a:xfrm>
        </p:spPr>
        <p:txBody>
          <a:bodyPr>
            <a:normAutofit fontScale="92500"/>
          </a:bodyPr>
          <a:lstStyle/>
          <a:p>
            <a:r>
              <a:rPr lang="en-US" sz="2400" dirty="0"/>
              <a:t>Appendix II of the contract – presentation of the document</a:t>
            </a:r>
          </a:p>
          <a:p>
            <a:r>
              <a:rPr lang="en-US" sz="2400" dirty="0"/>
              <a:t>The budget for Project Management (PM) – could be used for:</a:t>
            </a:r>
          </a:p>
          <a:p>
            <a:pPr>
              <a:buFontTx/>
              <a:buChar char="-"/>
            </a:pPr>
            <a:r>
              <a:rPr lang="en-US" sz="2400" dirty="0"/>
              <a:t>Resources for implementation (brochures, promotions etc.)</a:t>
            </a:r>
          </a:p>
          <a:p>
            <a:pPr>
              <a:buFontTx/>
              <a:buChar char="-"/>
            </a:pPr>
            <a:r>
              <a:rPr lang="en-US" sz="2400" dirty="0"/>
              <a:t>Wage/salaries  for project team – after the rules of each country</a:t>
            </a:r>
          </a:p>
          <a:p>
            <a:pPr>
              <a:buFontTx/>
              <a:buChar char="-"/>
            </a:pPr>
            <a:endParaRPr lang="en-US" dirty="0"/>
          </a:p>
          <a:p>
            <a:endParaRPr lang="en-US" dirty="0"/>
          </a:p>
        </p:txBody>
      </p:sp>
    </p:spTree>
    <p:extLst>
      <p:ext uri="{BB962C8B-B14F-4D97-AF65-F5344CB8AC3E}">
        <p14:creationId xmlns:p14="http://schemas.microsoft.com/office/powerpoint/2010/main" val="3109980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8BDD-42DC-49A2-BA13-1635D2EC2814}"/>
              </a:ext>
            </a:extLst>
          </p:cNvPr>
          <p:cNvSpPr>
            <a:spLocks noGrp="1"/>
          </p:cNvSpPr>
          <p:nvPr>
            <p:ph type="title"/>
          </p:nvPr>
        </p:nvSpPr>
        <p:spPr>
          <a:xfrm>
            <a:off x="2589212" y="148980"/>
            <a:ext cx="8911687" cy="675773"/>
          </a:xfrm>
        </p:spPr>
        <p:txBody>
          <a:bodyPr>
            <a:normAutofit/>
          </a:bodyPr>
          <a:lstStyle/>
          <a:p>
            <a:pPr algn="ctr"/>
            <a:r>
              <a:rPr lang="en-US" sz="2000" b="1" dirty="0"/>
              <a:t>Rules of collaboration and communication </a:t>
            </a:r>
          </a:p>
        </p:txBody>
      </p:sp>
      <p:sp>
        <p:nvSpPr>
          <p:cNvPr id="3" name="Content Placeholder 2">
            <a:extLst>
              <a:ext uri="{FF2B5EF4-FFF2-40B4-BE49-F238E27FC236}">
                <a16:creationId xmlns:a16="http://schemas.microsoft.com/office/drawing/2014/main" id="{F69EFE68-5547-4A1F-B51F-01F8F87220C6}"/>
              </a:ext>
            </a:extLst>
          </p:cNvPr>
          <p:cNvSpPr>
            <a:spLocks noGrp="1"/>
          </p:cNvSpPr>
          <p:nvPr>
            <p:ph idx="1"/>
          </p:nvPr>
        </p:nvSpPr>
        <p:spPr>
          <a:xfrm>
            <a:off x="1640541" y="654424"/>
            <a:ext cx="10390094" cy="5970493"/>
          </a:xfrm>
        </p:spPr>
        <p:txBody>
          <a:bodyPr>
            <a:normAutofit lnSpcReduction="10000"/>
          </a:bodyPr>
          <a:lstStyle/>
          <a:p>
            <a:pPr marL="0" indent="0">
              <a:buNone/>
            </a:pPr>
            <a:r>
              <a:rPr lang="en-US" sz="1600" b="1" dirty="0"/>
              <a:t>Responsibilities of coordinator:</a:t>
            </a:r>
          </a:p>
          <a:p>
            <a:r>
              <a:rPr lang="en-US" sz="1600" dirty="0"/>
              <a:t>Create the contract with each partner</a:t>
            </a:r>
          </a:p>
          <a:p>
            <a:r>
              <a:rPr lang="en-US" sz="1600" dirty="0"/>
              <a:t>Create an agreement with all partners concerning the task and achievement of objectives </a:t>
            </a:r>
          </a:p>
          <a:p>
            <a:r>
              <a:rPr lang="en-US" sz="1600" dirty="0"/>
              <a:t>Each partner has the obligation to keep all the evidences/documents (financial documents, bills, invoices, certificates, flight tickets etc.) – </a:t>
            </a:r>
            <a:r>
              <a:rPr lang="en-US" sz="1600" b="1" dirty="0"/>
              <a:t>5 years since the receiving of the balance!!!</a:t>
            </a:r>
          </a:p>
          <a:p>
            <a:r>
              <a:rPr lang="en-US" sz="1600" dirty="0"/>
              <a:t>Monitoring, request the evidences of activities and offer advices </a:t>
            </a:r>
          </a:p>
          <a:p>
            <a:r>
              <a:rPr lang="en-US" sz="1600" dirty="0"/>
              <a:t>Deciding the communication tools – messenger group on Facebook page and common email-s</a:t>
            </a:r>
          </a:p>
          <a:p>
            <a:r>
              <a:rPr lang="en-US" sz="1600" dirty="0"/>
              <a:t>Inform the partners that it is compulsory to create internal procedures (for selection of teachers, students), agreements between parents and school (for students mobilities, data protection)</a:t>
            </a:r>
          </a:p>
          <a:p>
            <a:r>
              <a:rPr lang="en-US" sz="1600" dirty="0"/>
              <a:t>Each partner has to ensure the promotion inside and outside the school (Facebook page, sites, school magazine, local media, national media etc.)and use the logo and disclaimer of Erasmus+</a:t>
            </a:r>
          </a:p>
          <a:p>
            <a:pPr marL="0" indent="0">
              <a:buNone/>
            </a:pPr>
            <a:r>
              <a:rPr lang="en-US" sz="1600" b="1" dirty="0"/>
              <a:t>Responsibilities of partners:</a:t>
            </a:r>
          </a:p>
          <a:p>
            <a:r>
              <a:rPr lang="en-US" sz="1600" dirty="0"/>
              <a:t>Create the project team in each school (with responsibilities – monitoring, dissemination, implementation, financial tasks), the selection procedures</a:t>
            </a:r>
          </a:p>
          <a:p>
            <a:r>
              <a:rPr lang="en-US" sz="1600" dirty="0"/>
              <a:t>Inform the coordinator about any change (the name of school, the principle or coordinator etc. )</a:t>
            </a:r>
          </a:p>
          <a:p>
            <a:r>
              <a:rPr lang="en-US" sz="1600" dirty="0"/>
              <a:t>Respect the deadline of each task</a:t>
            </a:r>
          </a:p>
          <a:p>
            <a:r>
              <a:rPr lang="en-US" sz="1600" dirty="0"/>
              <a:t>Open an account for this project and to sent it to the coordinator until the end of this month (October)</a:t>
            </a:r>
          </a:p>
          <a:p>
            <a:pPr marL="0" indent="0">
              <a:buNone/>
            </a:pPr>
            <a:endParaRPr lang="en-US" sz="1600" dirty="0"/>
          </a:p>
          <a:p>
            <a:endParaRPr lang="en-US" sz="1600" dirty="0"/>
          </a:p>
          <a:p>
            <a:pPr marL="0" indent="0">
              <a:buNone/>
            </a:pPr>
            <a:endParaRPr lang="en-US" sz="1600" dirty="0"/>
          </a:p>
          <a:p>
            <a:pPr marL="0" indent="0">
              <a:buNone/>
            </a:pPr>
            <a:endParaRPr lang="en-US" sz="1600" dirty="0"/>
          </a:p>
          <a:p>
            <a:endParaRPr lang="en-US" sz="1600" dirty="0"/>
          </a:p>
          <a:p>
            <a:endParaRPr lang="en-US" dirty="0"/>
          </a:p>
        </p:txBody>
      </p:sp>
    </p:spTree>
    <p:extLst>
      <p:ext uri="{BB962C8B-B14F-4D97-AF65-F5344CB8AC3E}">
        <p14:creationId xmlns:p14="http://schemas.microsoft.com/office/powerpoint/2010/main" val="198564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E208-27A6-4F57-8AB9-37E3157174F1}"/>
              </a:ext>
            </a:extLst>
          </p:cNvPr>
          <p:cNvSpPr>
            <a:spLocks noGrp="1"/>
          </p:cNvSpPr>
          <p:nvPr>
            <p:ph type="title"/>
          </p:nvPr>
        </p:nvSpPr>
        <p:spPr/>
        <p:txBody>
          <a:bodyPr>
            <a:normAutofit/>
          </a:bodyPr>
          <a:lstStyle/>
          <a:p>
            <a:pPr algn="ctr"/>
            <a:r>
              <a:rPr lang="en-US" b="1" dirty="0"/>
              <a:t>Number of contract:</a:t>
            </a:r>
            <a:br>
              <a:rPr lang="en-US" b="1" dirty="0"/>
            </a:br>
            <a:r>
              <a:rPr lang="en-US" dirty="0"/>
              <a:t> </a:t>
            </a:r>
            <a:r>
              <a:rPr lang="en-US" b="1" dirty="0"/>
              <a:t>2023-1-RO01-KA220-SCH-000154856 </a:t>
            </a:r>
            <a:endParaRPr lang="en-US" dirty="0"/>
          </a:p>
        </p:txBody>
      </p:sp>
      <p:sp>
        <p:nvSpPr>
          <p:cNvPr id="3" name="Content Placeholder 2">
            <a:extLst>
              <a:ext uri="{FF2B5EF4-FFF2-40B4-BE49-F238E27FC236}">
                <a16:creationId xmlns:a16="http://schemas.microsoft.com/office/drawing/2014/main" id="{ABD037BB-DC01-411E-95DA-EEAE04BD058D}"/>
              </a:ext>
            </a:extLst>
          </p:cNvPr>
          <p:cNvSpPr>
            <a:spLocks noGrp="1"/>
          </p:cNvSpPr>
          <p:nvPr>
            <p:ph idx="1"/>
          </p:nvPr>
        </p:nvSpPr>
        <p:spPr>
          <a:xfrm>
            <a:off x="1371601" y="2133600"/>
            <a:ext cx="10133012" cy="3777622"/>
          </a:xfrm>
        </p:spPr>
        <p:txBody>
          <a:bodyPr>
            <a:normAutofit/>
          </a:bodyPr>
          <a:lstStyle/>
          <a:p>
            <a:pPr marL="0" indent="0" algn="ctr">
              <a:buNone/>
            </a:pPr>
            <a:r>
              <a:rPr lang="en-US" sz="3600" b="1" dirty="0">
                <a:solidFill>
                  <a:srgbClr val="C00000"/>
                </a:solidFill>
              </a:rPr>
              <a:t>The contract is only between</a:t>
            </a:r>
            <a:r>
              <a:rPr lang="en-US" sz="3600" b="1" dirty="0"/>
              <a:t> </a:t>
            </a:r>
          </a:p>
          <a:p>
            <a:pPr marL="0" indent="0">
              <a:buNone/>
            </a:pPr>
            <a:r>
              <a:rPr lang="en-US" sz="3600" b="1" dirty="0"/>
              <a:t>National Agency and school coordinator </a:t>
            </a:r>
          </a:p>
          <a:p>
            <a:pPr marL="0" indent="0">
              <a:buNone/>
            </a:pPr>
            <a:endParaRPr lang="en-US" sz="3600" b="1" dirty="0"/>
          </a:p>
          <a:p>
            <a:pPr marL="0" indent="0" algn="ctr">
              <a:buNone/>
            </a:pPr>
            <a:r>
              <a:rPr lang="en-US" sz="2800" b="1" dirty="0"/>
              <a:t>Romanian National Agency - National College “Mihai </a:t>
            </a:r>
            <a:r>
              <a:rPr lang="en-US" sz="2800" b="1" dirty="0" err="1"/>
              <a:t>Viteazul</a:t>
            </a:r>
            <a:r>
              <a:rPr lang="en-US" sz="2800" b="1" dirty="0"/>
              <a:t>”</a:t>
            </a:r>
          </a:p>
        </p:txBody>
      </p:sp>
    </p:spTree>
    <p:extLst>
      <p:ext uri="{BB962C8B-B14F-4D97-AF65-F5344CB8AC3E}">
        <p14:creationId xmlns:p14="http://schemas.microsoft.com/office/powerpoint/2010/main" val="269667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9267-A7CB-489D-8189-4E9FE513A4B3}"/>
              </a:ext>
            </a:extLst>
          </p:cNvPr>
          <p:cNvSpPr>
            <a:spLocks noGrp="1"/>
          </p:cNvSpPr>
          <p:nvPr>
            <p:ph type="title"/>
          </p:nvPr>
        </p:nvSpPr>
        <p:spPr>
          <a:xfrm>
            <a:off x="2644587" y="3537639"/>
            <a:ext cx="9108141" cy="1796361"/>
          </a:xfrm>
        </p:spPr>
        <p:txBody>
          <a:bodyPr>
            <a:normAutofit fontScale="90000"/>
          </a:bodyPr>
          <a:lstStyle/>
          <a:p>
            <a:pPr algn="ctr"/>
            <a:r>
              <a:rPr lang="en-US" dirty="0"/>
              <a:t>THE QUALITY OF THE ACTIVITIES </a:t>
            </a:r>
            <a:br>
              <a:rPr lang="en-US" dirty="0"/>
            </a:br>
            <a:r>
              <a:rPr lang="en-US" dirty="0"/>
              <a:t>WILL BE OUR PURPOSE!!</a:t>
            </a:r>
            <a:br>
              <a:rPr lang="en-US" dirty="0"/>
            </a:br>
            <a:br>
              <a:rPr lang="en-US" dirty="0"/>
            </a:br>
            <a:endParaRPr lang="en-US" dirty="0"/>
          </a:p>
        </p:txBody>
      </p:sp>
      <p:sp>
        <p:nvSpPr>
          <p:cNvPr id="3" name="Content Placeholder 2">
            <a:extLst>
              <a:ext uri="{FF2B5EF4-FFF2-40B4-BE49-F238E27FC236}">
                <a16:creationId xmlns:a16="http://schemas.microsoft.com/office/drawing/2014/main" id="{4CA8B8F1-44F7-456A-9182-B75A06C2C8B6}"/>
              </a:ext>
            </a:extLst>
          </p:cNvPr>
          <p:cNvSpPr>
            <a:spLocks noGrp="1"/>
          </p:cNvSpPr>
          <p:nvPr>
            <p:ph idx="1"/>
          </p:nvPr>
        </p:nvSpPr>
        <p:spPr>
          <a:xfrm>
            <a:off x="2463706" y="833718"/>
            <a:ext cx="8915400" cy="1712259"/>
          </a:xfrm>
        </p:spPr>
        <p:txBody>
          <a:bodyPr/>
          <a:lstStyle/>
          <a:p>
            <a:pPr marL="0" indent="0">
              <a:buNone/>
            </a:pPr>
            <a:r>
              <a:rPr lang="en-US" b="1" dirty="0"/>
              <a:t>Responsibilities of partners:</a:t>
            </a:r>
          </a:p>
          <a:p>
            <a:r>
              <a:rPr lang="en-US" b="1" dirty="0"/>
              <a:t>Create – implementation, monitoring, evaluation, dissemination plans on the base of general plans (the coordinator will sent you)</a:t>
            </a:r>
          </a:p>
          <a:p>
            <a:r>
              <a:rPr lang="en-US" b="1" dirty="0"/>
              <a:t>Create an info pack before each meeting</a:t>
            </a:r>
          </a:p>
          <a:p>
            <a:endParaRPr lang="en-US" b="1" dirty="0"/>
          </a:p>
          <a:p>
            <a:endParaRPr lang="en-US" b="1" dirty="0"/>
          </a:p>
          <a:p>
            <a:endParaRPr lang="en-US" dirty="0"/>
          </a:p>
        </p:txBody>
      </p:sp>
    </p:spTree>
    <p:extLst>
      <p:ext uri="{BB962C8B-B14F-4D97-AF65-F5344CB8AC3E}">
        <p14:creationId xmlns:p14="http://schemas.microsoft.com/office/powerpoint/2010/main" val="3342824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4E60D-E6FC-4A71-8243-92426CF1FAF1}"/>
              </a:ext>
            </a:extLst>
          </p:cNvPr>
          <p:cNvSpPr>
            <a:spLocks noGrp="1"/>
          </p:cNvSpPr>
          <p:nvPr>
            <p:ph type="title"/>
          </p:nvPr>
        </p:nvSpPr>
        <p:spPr/>
        <p:txBody>
          <a:bodyPr/>
          <a:lstStyle/>
          <a:p>
            <a:r>
              <a:rPr lang="en-US" dirty="0"/>
              <a:t>THANK YOU FOR YOUR ATTENTION!</a:t>
            </a:r>
            <a:br>
              <a:rPr lang="en-US" dirty="0"/>
            </a:br>
            <a:endParaRPr lang="en-US" dirty="0"/>
          </a:p>
        </p:txBody>
      </p:sp>
      <p:pic>
        <p:nvPicPr>
          <p:cNvPr id="4" name="Content Placeholder 3">
            <a:extLst>
              <a:ext uri="{FF2B5EF4-FFF2-40B4-BE49-F238E27FC236}">
                <a16:creationId xmlns:a16="http://schemas.microsoft.com/office/drawing/2014/main" id="{C223503A-53AC-459F-92AE-5842FEA54BA9}"/>
              </a:ext>
            </a:extLst>
          </p:cNvPr>
          <p:cNvPicPr>
            <a:picLocks noGrp="1" noChangeAspect="1"/>
          </p:cNvPicPr>
          <p:nvPr>
            <p:ph idx="1"/>
          </p:nvPr>
        </p:nvPicPr>
        <p:blipFill>
          <a:blip r:embed="rId2"/>
          <a:stretch>
            <a:fillRect/>
          </a:stretch>
        </p:blipFill>
        <p:spPr>
          <a:xfrm>
            <a:off x="5047129" y="2283449"/>
            <a:ext cx="2759356" cy="2759356"/>
          </a:xfrm>
          <a:prstGeom prst="rect">
            <a:avLst/>
          </a:prstGeom>
        </p:spPr>
      </p:pic>
      <p:sp>
        <p:nvSpPr>
          <p:cNvPr id="5" name="Title 1">
            <a:extLst>
              <a:ext uri="{FF2B5EF4-FFF2-40B4-BE49-F238E27FC236}">
                <a16:creationId xmlns:a16="http://schemas.microsoft.com/office/drawing/2014/main" id="{2CE3A70D-C5BF-4BC7-8741-3665EC83A666}"/>
              </a:ext>
            </a:extLst>
          </p:cNvPr>
          <p:cNvSpPr txBox="1">
            <a:spLocks/>
          </p:cNvSpPr>
          <p:nvPr/>
        </p:nvSpPr>
        <p:spPr>
          <a:xfrm>
            <a:off x="2592924" y="5504329"/>
            <a:ext cx="8911687" cy="8426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Maria </a:t>
            </a:r>
            <a:r>
              <a:rPr lang="en-US" b="1" dirty="0" err="1"/>
              <a:t>Baila</a:t>
            </a:r>
            <a:r>
              <a:rPr lang="en-US" b="1" dirty="0"/>
              <a:t>                           Dana Balog</a:t>
            </a:r>
          </a:p>
        </p:txBody>
      </p:sp>
    </p:spTree>
    <p:extLst>
      <p:ext uri="{BB962C8B-B14F-4D97-AF65-F5344CB8AC3E}">
        <p14:creationId xmlns:p14="http://schemas.microsoft.com/office/powerpoint/2010/main" val="206156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5467-BD50-49DE-A4B5-A8FB366633BD}"/>
              </a:ext>
            </a:extLst>
          </p:cNvPr>
          <p:cNvSpPr>
            <a:spLocks noGrp="1"/>
          </p:cNvSpPr>
          <p:nvPr>
            <p:ph type="title"/>
          </p:nvPr>
        </p:nvSpPr>
        <p:spPr>
          <a:xfrm>
            <a:off x="3971366" y="624110"/>
            <a:ext cx="3818964" cy="648878"/>
          </a:xfrm>
        </p:spPr>
        <p:txBody>
          <a:bodyPr/>
          <a:lstStyle/>
          <a:p>
            <a:r>
              <a:rPr lang="en-US" b="1" dirty="0"/>
              <a:t>Objectives:</a:t>
            </a:r>
          </a:p>
        </p:txBody>
      </p:sp>
      <p:sp>
        <p:nvSpPr>
          <p:cNvPr id="3" name="Content Placeholder 2">
            <a:extLst>
              <a:ext uri="{FF2B5EF4-FFF2-40B4-BE49-F238E27FC236}">
                <a16:creationId xmlns:a16="http://schemas.microsoft.com/office/drawing/2014/main" id="{30F5D620-3F1E-41AC-A444-49293959F16C}"/>
              </a:ext>
            </a:extLst>
          </p:cNvPr>
          <p:cNvSpPr>
            <a:spLocks noGrp="1"/>
          </p:cNvSpPr>
          <p:nvPr>
            <p:ph idx="1"/>
          </p:nvPr>
        </p:nvSpPr>
        <p:spPr>
          <a:xfrm>
            <a:off x="1488140" y="1541929"/>
            <a:ext cx="10327341" cy="4267200"/>
          </a:xfrm>
        </p:spPr>
        <p:txBody>
          <a:bodyPr>
            <a:noAutofit/>
          </a:bodyPr>
          <a:lstStyle/>
          <a:p>
            <a:r>
              <a:rPr lang="en-US" sz="2400" dirty="0"/>
              <a:t>to foster the development of students’ social, civic and intercultural competences</a:t>
            </a:r>
          </a:p>
          <a:p>
            <a:r>
              <a:rPr lang="en-US" sz="2400" dirty="0"/>
              <a:t>to reinforce the development of innovative, integrated approaches of EU fundamental democratic values</a:t>
            </a:r>
          </a:p>
          <a:p>
            <a:r>
              <a:rPr lang="en-US" sz="2400" dirty="0"/>
              <a:t>to ensure inclusive education for all students to prevent inequalities and discrimination and to teach them to understand and to accept differences, while respecting the rule of law, diversity and equality</a:t>
            </a:r>
          </a:p>
          <a:p>
            <a:r>
              <a:rPr lang="en-US" sz="2400" dirty="0"/>
              <a:t>to enhance for all competences to share the values and to fight against racism, discrimination etc.</a:t>
            </a:r>
          </a:p>
        </p:txBody>
      </p:sp>
    </p:spTree>
    <p:extLst>
      <p:ext uri="{BB962C8B-B14F-4D97-AF65-F5344CB8AC3E}">
        <p14:creationId xmlns:p14="http://schemas.microsoft.com/office/powerpoint/2010/main" val="425598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735D3-3788-4F31-81F5-B1328102882B}"/>
              </a:ext>
            </a:extLst>
          </p:cNvPr>
          <p:cNvSpPr>
            <a:spLocks noGrp="1"/>
          </p:cNvSpPr>
          <p:nvPr>
            <p:ph type="title"/>
          </p:nvPr>
        </p:nvSpPr>
        <p:spPr>
          <a:xfrm>
            <a:off x="1524000" y="192033"/>
            <a:ext cx="10264588" cy="1509490"/>
          </a:xfrm>
        </p:spPr>
        <p:txBody>
          <a:bodyPr>
            <a:normAutofit/>
          </a:bodyPr>
          <a:lstStyle/>
          <a:p>
            <a:pPr algn="ctr"/>
            <a:r>
              <a:rPr lang="en-US" sz="2800" b="1" dirty="0"/>
              <a:t>Implementation:</a:t>
            </a:r>
            <a:br>
              <a:rPr lang="en-US" sz="2800" b="1" dirty="0"/>
            </a:br>
            <a:r>
              <a:rPr lang="en-US" sz="2800" b="1" dirty="0"/>
              <a:t>Activities will be focused on the new values of democracy in nowadays geopolitical situation</a:t>
            </a:r>
          </a:p>
        </p:txBody>
      </p:sp>
      <p:sp>
        <p:nvSpPr>
          <p:cNvPr id="3" name="Content Placeholder 2">
            <a:extLst>
              <a:ext uri="{FF2B5EF4-FFF2-40B4-BE49-F238E27FC236}">
                <a16:creationId xmlns:a16="http://schemas.microsoft.com/office/drawing/2014/main" id="{8AF39B1C-1F2B-4378-9DC5-1599E3A2FD4F}"/>
              </a:ext>
            </a:extLst>
          </p:cNvPr>
          <p:cNvSpPr>
            <a:spLocks noGrp="1"/>
          </p:cNvSpPr>
          <p:nvPr>
            <p:ph idx="1"/>
          </p:nvPr>
        </p:nvSpPr>
        <p:spPr/>
        <p:txBody>
          <a:bodyPr/>
          <a:lstStyle/>
          <a:p>
            <a:r>
              <a:rPr lang="en-US" dirty="0"/>
              <a:t>European Values of Multiculturalism/ European Values of Multi-ethnic society</a:t>
            </a:r>
          </a:p>
          <a:p>
            <a:r>
              <a:rPr lang="en-US" dirty="0"/>
              <a:t>Equality and Equity in the process of integration of migrants in our school and community</a:t>
            </a:r>
          </a:p>
          <a:p>
            <a:r>
              <a:rPr lang="en-US" dirty="0"/>
              <a:t>The Role of Women in Today's Democracy</a:t>
            </a:r>
          </a:p>
          <a:p>
            <a:r>
              <a:rPr lang="en-US" dirty="0"/>
              <a:t>Mediation and Assertiveness</a:t>
            </a:r>
          </a:p>
          <a:p>
            <a:r>
              <a:rPr lang="en-US" dirty="0"/>
              <a:t>Becoming a Democratic European Citizen Through Art and History</a:t>
            </a:r>
          </a:p>
          <a:p>
            <a:r>
              <a:rPr lang="en-US" dirty="0"/>
              <a:t>Social and Multicultural Competences in the New Context of Today's Europe</a:t>
            </a:r>
          </a:p>
        </p:txBody>
      </p:sp>
    </p:spTree>
    <p:extLst>
      <p:ext uri="{BB962C8B-B14F-4D97-AF65-F5344CB8AC3E}">
        <p14:creationId xmlns:p14="http://schemas.microsoft.com/office/powerpoint/2010/main" val="383373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269C-5DFA-4411-A2CD-7844F851B709}"/>
              </a:ext>
            </a:extLst>
          </p:cNvPr>
          <p:cNvSpPr>
            <a:spLocks noGrp="1"/>
          </p:cNvSpPr>
          <p:nvPr>
            <p:ph type="title"/>
          </p:nvPr>
        </p:nvSpPr>
        <p:spPr>
          <a:xfrm>
            <a:off x="1685365" y="624110"/>
            <a:ext cx="10300447" cy="1115043"/>
          </a:xfrm>
        </p:spPr>
        <p:txBody>
          <a:bodyPr>
            <a:normAutofit/>
          </a:bodyPr>
          <a:lstStyle/>
          <a:p>
            <a:r>
              <a:rPr lang="en-US" sz="2800" b="1" dirty="0"/>
              <a:t>Results: What project results and other outcomes do you expect your project to have?</a:t>
            </a:r>
          </a:p>
        </p:txBody>
      </p:sp>
      <p:sp>
        <p:nvSpPr>
          <p:cNvPr id="3" name="Content Placeholder 2">
            <a:extLst>
              <a:ext uri="{FF2B5EF4-FFF2-40B4-BE49-F238E27FC236}">
                <a16:creationId xmlns:a16="http://schemas.microsoft.com/office/drawing/2014/main" id="{95A11EDB-436D-4538-94BB-21798F369EB2}"/>
              </a:ext>
            </a:extLst>
          </p:cNvPr>
          <p:cNvSpPr>
            <a:spLocks noGrp="1"/>
          </p:cNvSpPr>
          <p:nvPr>
            <p:ph idx="1"/>
          </p:nvPr>
        </p:nvSpPr>
        <p:spPr>
          <a:xfrm>
            <a:off x="1559859" y="2133600"/>
            <a:ext cx="9944753" cy="3777622"/>
          </a:xfrm>
        </p:spPr>
        <p:txBody>
          <a:bodyPr>
            <a:noAutofit/>
          </a:bodyPr>
          <a:lstStyle/>
          <a:p>
            <a:r>
              <a:rPr lang="en-US" sz="2400" dirty="0"/>
              <a:t>Through methods - Debate, conferences, meeting with local authorities, simulation games, role play, interviews, street survey</a:t>
            </a:r>
          </a:p>
          <a:p>
            <a:r>
              <a:rPr lang="en-US" sz="2400" dirty="0"/>
              <a:t>We will achieve the results: logbook collecting all the information from visits and meetings, webpage, the multicultural blog will be enriched with students contributions, Logo selection, definition of tasks, articles to be published in the school and local magazine. </a:t>
            </a:r>
          </a:p>
          <a:p>
            <a:r>
              <a:rPr lang="en-US" sz="2400" dirty="0"/>
              <a:t>All the activities will be integrated in activities in school Art, History lessons, Civic and Citizenship education</a:t>
            </a:r>
          </a:p>
        </p:txBody>
      </p:sp>
    </p:spTree>
    <p:extLst>
      <p:ext uri="{BB962C8B-B14F-4D97-AF65-F5344CB8AC3E}">
        <p14:creationId xmlns:p14="http://schemas.microsoft.com/office/powerpoint/2010/main" val="918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48662-8CFB-40F6-BC5F-F463C6E51B65}"/>
              </a:ext>
            </a:extLst>
          </p:cNvPr>
          <p:cNvSpPr>
            <a:spLocks noGrp="1"/>
          </p:cNvSpPr>
          <p:nvPr>
            <p:ph type="title"/>
          </p:nvPr>
        </p:nvSpPr>
        <p:spPr>
          <a:xfrm>
            <a:off x="1855695" y="624110"/>
            <a:ext cx="9648918" cy="729561"/>
          </a:xfrm>
        </p:spPr>
        <p:txBody>
          <a:bodyPr>
            <a:normAutofit/>
          </a:bodyPr>
          <a:lstStyle/>
          <a:p>
            <a:pPr algn="ctr"/>
            <a:r>
              <a:rPr lang="en-US" sz="2800" b="1" dirty="0"/>
              <a:t>Organizations tasks will be shared proportional:</a:t>
            </a:r>
          </a:p>
        </p:txBody>
      </p:sp>
      <p:sp>
        <p:nvSpPr>
          <p:cNvPr id="3" name="Content Placeholder 2">
            <a:extLst>
              <a:ext uri="{FF2B5EF4-FFF2-40B4-BE49-F238E27FC236}">
                <a16:creationId xmlns:a16="http://schemas.microsoft.com/office/drawing/2014/main" id="{CC468E38-F40D-4CA3-A43A-1779F0B59D62}"/>
              </a:ext>
            </a:extLst>
          </p:cNvPr>
          <p:cNvSpPr>
            <a:spLocks noGrp="1"/>
          </p:cNvSpPr>
          <p:nvPr>
            <p:ph idx="1"/>
          </p:nvPr>
        </p:nvSpPr>
        <p:spPr>
          <a:xfrm>
            <a:off x="1855694" y="2133600"/>
            <a:ext cx="9648918" cy="3777622"/>
          </a:xfrm>
        </p:spPr>
        <p:txBody>
          <a:bodyPr>
            <a:noAutofit/>
          </a:bodyPr>
          <a:lstStyle/>
          <a:p>
            <a:r>
              <a:rPr lang="en-US" sz="2400" dirty="0"/>
              <a:t>Romania dissemination (monitors the process of dissemination in each country)  and the Facebook page of the project</a:t>
            </a:r>
          </a:p>
          <a:p>
            <a:r>
              <a:rPr lang="en-US" sz="2400" dirty="0"/>
              <a:t>Portugal - eTwinning platform</a:t>
            </a:r>
          </a:p>
          <a:p>
            <a:r>
              <a:rPr lang="en-US" sz="2400" dirty="0"/>
              <a:t>Croatia - The Logo and pre-and after mobilities Questionnaires</a:t>
            </a:r>
          </a:p>
          <a:p>
            <a:r>
              <a:rPr lang="en-US" sz="2400" dirty="0"/>
              <a:t>Spain - Magazine /Logbook</a:t>
            </a:r>
          </a:p>
          <a:p>
            <a:r>
              <a:rPr lang="en-US" sz="2400" dirty="0"/>
              <a:t>Greece – the website of the project</a:t>
            </a:r>
          </a:p>
          <a:p>
            <a:r>
              <a:rPr lang="en-US" sz="2400" dirty="0"/>
              <a:t>Poland - the Google Drive</a:t>
            </a:r>
          </a:p>
        </p:txBody>
      </p:sp>
    </p:spTree>
    <p:extLst>
      <p:ext uri="{BB962C8B-B14F-4D97-AF65-F5344CB8AC3E}">
        <p14:creationId xmlns:p14="http://schemas.microsoft.com/office/powerpoint/2010/main" val="11209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8A62-ADED-44D7-A03C-7361BE6A2069}"/>
              </a:ext>
            </a:extLst>
          </p:cNvPr>
          <p:cNvSpPr>
            <a:spLocks noGrp="1"/>
          </p:cNvSpPr>
          <p:nvPr>
            <p:ph type="title"/>
          </p:nvPr>
        </p:nvSpPr>
        <p:spPr>
          <a:xfrm>
            <a:off x="1721225" y="624110"/>
            <a:ext cx="9783388" cy="1280890"/>
          </a:xfrm>
        </p:spPr>
        <p:txBody>
          <a:bodyPr>
            <a:normAutofit fontScale="90000"/>
          </a:bodyPr>
          <a:lstStyle/>
          <a:p>
            <a:pPr algn="ctr"/>
            <a:r>
              <a:rPr lang="en-US" b="1" dirty="0"/>
              <a:t>Partners are responsible to organize activities according to the topics of the meetings:</a:t>
            </a:r>
            <a:br>
              <a:rPr lang="en-US" dirty="0"/>
            </a:br>
            <a:endParaRPr lang="en-US" dirty="0"/>
          </a:p>
        </p:txBody>
      </p:sp>
      <p:sp>
        <p:nvSpPr>
          <p:cNvPr id="3" name="Content Placeholder 2">
            <a:extLst>
              <a:ext uri="{FF2B5EF4-FFF2-40B4-BE49-F238E27FC236}">
                <a16:creationId xmlns:a16="http://schemas.microsoft.com/office/drawing/2014/main" id="{7F6DE906-2724-43F2-A6BC-DE502C9731E5}"/>
              </a:ext>
            </a:extLst>
          </p:cNvPr>
          <p:cNvSpPr>
            <a:spLocks noGrp="1"/>
          </p:cNvSpPr>
          <p:nvPr>
            <p:ph idx="1"/>
          </p:nvPr>
        </p:nvSpPr>
        <p:spPr/>
        <p:txBody>
          <a:bodyPr>
            <a:normAutofit/>
          </a:bodyPr>
          <a:lstStyle/>
          <a:p>
            <a:r>
              <a:rPr lang="en-US" dirty="0"/>
              <a:t>P1: Romania - European Values of Multiculturalism/ European Values of Multi-ethnic society</a:t>
            </a:r>
          </a:p>
          <a:p>
            <a:r>
              <a:rPr lang="en-US" dirty="0"/>
              <a:t>P2: Portugal - Equality and Equity in the process of integration of migrants in our school and community</a:t>
            </a:r>
          </a:p>
          <a:p>
            <a:r>
              <a:rPr lang="en-US" dirty="0"/>
              <a:t>P3: Croatia - Mediation and Assertiveness</a:t>
            </a:r>
          </a:p>
          <a:p>
            <a:r>
              <a:rPr lang="en-US" dirty="0"/>
              <a:t>P4: Spain - The Role of Women in Today's Democracy</a:t>
            </a:r>
          </a:p>
          <a:p>
            <a:r>
              <a:rPr lang="en-US" dirty="0"/>
              <a:t>P5: Greece - Becoming a Democratic European Citizen Through Art and History</a:t>
            </a:r>
          </a:p>
          <a:p>
            <a:r>
              <a:rPr lang="en-US" dirty="0"/>
              <a:t>P6: Poland - Social and Multicultural Competences in the New Context of Today's Europe</a:t>
            </a:r>
          </a:p>
        </p:txBody>
      </p:sp>
    </p:spTree>
    <p:extLst>
      <p:ext uri="{BB962C8B-B14F-4D97-AF65-F5344CB8AC3E}">
        <p14:creationId xmlns:p14="http://schemas.microsoft.com/office/powerpoint/2010/main" val="165115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DA5B-CC88-47CB-A47E-8EA45EEDD842}"/>
              </a:ext>
            </a:extLst>
          </p:cNvPr>
          <p:cNvSpPr>
            <a:spLocks noGrp="1"/>
          </p:cNvSpPr>
          <p:nvPr>
            <p:ph type="title"/>
          </p:nvPr>
        </p:nvSpPr>
        <p:spPr/>
        <p:txBody>
          <a:bodyPr>
            <a:normAutofit/>
          </a:bodyPr>
          <a:lstStyle/>
          <a:p>
            <a:pPr algn="ctr"/>
            <a:r>
              <a:rPr lang="en-US" sz="2800" b="1" dirty="0"/>
              <a:t>Description of the tasks and responsibilities of each partner organization during the mobilities:</a:t>
            </a:r>
          </a:p>
        </p:txBody>
      </p:sp>
      <p:sp>
        <p:nvSpPr>
          <p:cNvPr id="3" name="Content Placeholder 2">
            <a:extLst>
              <a:ext uri="{FF2B5EF4-FFF2-40B4-BE49-F238E27FC236}">
                <a16:creationId xmlns:a16="http://schemas.microsoft.com/office/drawing/2014/main" id="{5D02BA72-ED51-4E75-87A0-F26FA7BDE50B}"/>
              </a:ext>
            </a:extLst>
          </p:cNvPr>
          <p:cNvSpPr>
            <a:spLocks noGrp="1"/>
          </p:cNvSpPr>
          <p:nvPr>
            <p:ph idx="1"/>
          </p:nvPr>
        </p:nvSpPr>
        <p:spPr>
          <a:xfrm>
            <a:off x="1927413" y="1757081"/>
            <a:ext cx="9941858" cy="4652683"/>
          </a:xfrm>
        </p:spPr>
        <p:txBody>
          <a:bodyPr>
            <a:normAutofit fontScale="92500" lnSpcReduction="10000"/>
          </a:bodyPr>
          <a:lstStyle/>
          <a:p>
            <a:r>
              <a:rPr lang="en-US" b="1" dirty="0">
                <a:latin typeface="FreeSans"/>
              </a:rPr>
              <a:t>Romania </a:t>
            </a:r>
            <a:r>
              <a:rPr lang="en-US" dirty="0">
                <a:latin typeface="FreeSans"/>
              </a:rPr>
              <a:t>- European Values of Multi-ethnic society – In contrast with discrimination, stereotypes and prejudices. The methods will include workshop for teachers, teaching equality and discrimination prevention, Equality/relationships in a multi-ethnic community: students’ performance, a role-play.</a:t>
            </a:r>
          </a:p>
          <a:p>
            <a:r>
              <a:rPr lang="en-US" b="1" dirty="0">
                <a:latin typeface="FreeSans"/>
              </a:rPr>
              <a:t>Portugal </a:t>
            </a:r>
            <a:r>
              <a:rPr lang="en-US" dirty="0">
                <a:latin typeface="FreeSans"/>
              </a:rPr>
              <a:t>- Hands-on workshop on the International Day of Democracy.</a:t>
            </a:r>
            <a:endParaRPr lang="en-US" dirty="0"/>
          </a:p>
          <a:p>
            <a:r>
              <a:rPr lang="en-US" b="1" dirty="0">
                <a:latin typeface="FreeSans"/>
              </a:rPr>
              <a:t>Croatia</a:t>
            </a:r>
            <a:r>
              <a:rPr lang="en-US" dirty="0">
                <a:latin typeface="FreeSans"/>
              </a:rPr>
              <a:t> - Mediation and Assertiveness. Activities: When do we cross the boundaries of freedom and does our freedom endanger other people? Wall Newspaper - "Democratization of memory culture“. Getting to know the tangible and intangible cultural heritage</a:t>
            </a:r>
          </a:p>
          <a:p>
            <a:r>
              <a:rPr lang="en-US" b="1" dirty="0">
                <a:latin typeface="FreeSans"/>
              </a:rPr>
              <a:t>Spain </a:t>
            </a:r>
            <a:r>
              <a:rPr lang="en-US" dirty="0">
                <a:latin typeface="FreeSans"/>
              </a:rPr>
              <a:t>- The Role of Women in Today's Democracy - Playing traditional Valencian games: through these games students will learn to respect each other's opinion, important value in a democratic world</a:t>
            </a:r>
          </a:p>
          <a:p>
            <a:r>
              <a:rPr lang="en-US" b="1" dirty="0">
                <a:latin typeface="FreeSans"/>
              </a:rPr>
              <a:t>Greece</a:t>
            </a:r>
            <a:r>
              <a:rPr lang="en-US" dirty="0">
                <a:latin typeface="FreeSans"/>
              </a:rPr>
              <a:t> - Becoming a Democratic European Citizen Through Art and History - presentation of human rights in artistic way Teaching democracy as a political system and as a way of life, create a digital guidebook with photos</a:t>
            </a:r>
          </a:p>
          <a:p>
            <a:r>
              <a:rPr lang="en-US" b="1" dirty="0">
                <a:latin typeface="FreeSans"/>
              </a:rPr>
              <a:t>Poland</a:t>
            </a:r>
            <a:r>
              <a:rPr lang="en-US" dirty="0">
                <a:latin typeface="FreeSans"/>
              </a:rPr>
              <a:t> - Social and Multicultural Competences in the New Context of Today's Europe - the competences that will be developed are: the ability to establish relationships, to work out compromises, effective communication, empathy, the ability to motivate and inspire others, active listening, the ability to share knowledge, creativity, initiative, openness and acceptance</a:t>
            </a:r>
          </a:p>
        </p:txBody>
      </p:sp>
    </p:spTree>
    <p:extLst>
      <p:ext uri="{BB962C8B-B14F-4D97-AF65-F5344CB8AC3E}">
        <p14:creationId xmlns:p14="http://schemas.microsoft.com/office/powerpoint/2010/main" val="236395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026D-1D26-4688-98CE-9B707E6433EE}"/>
              </a:ext>
            </a:extLst>
          </p:cNvPr>
          <p:cNvSpPr>
            <a:spLocks noGrp="1"/>
          </p:cNvSpPr>
          <p:nvPr>
            <p:ph type="title"/>
          </p:nvPr>
        </p:nvSpPr>
        <p:spPr>
          <a:xfrm>
            <a:off x="2097741" y="600635"/>
            <a:ext cx="9406872" cy="869577"/>
          </a:xfrm>
        </p:spPr>
        <p:txBody>
          <a:bodyPr/>
          <a:lstStyle/>
          <a:p>
            <a:r>
              <a:rPr lang="en-US" dirty="0"/>
              <a:t>The content of the proposed activities:</a:t>
            </a:r>
          </a:p>
        </p:txBody>
      </p:sp>
      <p:sp>
        <p:nvSpPr>
          <p:cNvPr id="3" name="Content Placeholder 2">
            <a:extLst>
              <a:ext uri="{FF2B5EF4-FFF2-40B4-BE49-F238E27FC236}">
                <a16:creationId xmlns:a16="http://schemas.microsoft.com/office/drawing/2014/main" id="{A06A5A93-B511-4F09-89D7-89123B2CE88F}"/>
              </a:ext>
            </a:extLst>
          </p:cNvPr>
          <p:cNvSpPr>
            <a:spLocks noGrp="1"/>
          </p:cNvSpPr>
          <p:nvPr>
            <p:ph idx="1"/>
          </p:nvPr>
        </p:nvSpPr>
        <p:spPr>
          <a:xfrm>
            <a:off x="1846729" y="2133599"/>
            <a:ext cx="9657883" cy="4204447"/>
          </a:xfrm>
        </p:spPr>
        <p:txBody>
          <a:bodyPr>
            <a:noAutofit/>
          </a:bodyPr>
          <a:lstStyle/>
          <a:p>
            <a:pPr marL="0" indent="0">
              <a:buNone/>
            </a:pPr>
            <a:r>
              <a:rPr lang="en-US" sz="2400" b="1" dirty="0"/>
              <a:t>Romania</a:t>
            </a:r>
            <a:r>
              <a:rPr lang="en-US" sz="2400" dirty="0"/>
              <a:t> - </a:t>
            </a:r>
            <a:r>
              <a:rPr lang="en-US" sz="2400" b="1" dirty="0"/>
              <a:t>European Values of Multi-ethnic society</a:t>
            </a:r>
            <a:r>
              <a:rPr lang="en-US" sz="2400" dirty="0"/>
              <a:t>:</a:t>
            </a:r>
          </a:p>
          <a:p>
            <a:r>
              <a:rPr lang="en-US" sz="2400" dirty="0"/>
              <a:t>activities in the field of EU value of Multi-ethnic in contrast with discrimination, stereotypes and prejudices such as: </a:t>
            </a:r>
          </a:p>
          <a:p>
            <a:pPr>
              <a:buFontTx/>
              <a:buChar char="-"/>
            </a:pPr>
            <a:r>
              <a:rPr lang="en-US" sz="2400" dirty="0"/>
              <a:t>Workshop for teachers</a:t>
            </a:r>
          </a:p>
          <a:p>
            <a:pPr>
              <a:buFontTx/>
              <a:buChar char="-"/>
            </a:pPr>
            <a:r>
              <a:rPr lang="en-US" sz="2400" dirty="0"/>
              <a:t> Interactive methods for teaching equality and discrimination prevention</a:t>
            </a:r>
          </a:p>
          <a:p>
            <a:r>
              <a:rPr lang="en-US" sz="2400" dirty="0"/>
              <a:t>Equality/relationships in a multi-ethnic community: students’ performance, a role-play.</a:t>
            </a:r>
          </a:p>
        </p:txBody>
      </p:sp>
    </p:spTree>
    <p:extLst>
      <p:ext uri="{BB962C8B-B14F-4D97-AF65-F5344CB8AC3E}">
        <p14:creationId xmlns:p14="http://schemas.microsoft.com/office/powerpoint/2010/main" val="4980800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377</TotalTime>
  <Words>1931</Words>
  <Application>Microsoft Office PowerPoint</Application>
  <PresentationFormat>Široki zaslon</PresentationFormat>
  <Paragraphs>152</Paragraphs>
  <Slides>21</Slides>
  <Notes>1</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21</vt:i4>
      </vt:variant>
    </vt:vector>
  </HeadingPairs>
  <TitlesOfParts>
    <vt:vector size="28" baseType="lpstr">
      <vt:lpstr>Arial</vt:lpstr>
      <vt:lpstr>Calibri</vt:lpstr>
      <vt:lpstr>Century Gothic</vt:lpstr>
      <vt:lpstr>FreeSans</vt:lpstr>
      <vt:lpstr>Times New Roman</vt:lpstr>
      <vt:lpstr>Wingdings 3</vt:lpstr>
      <vt:lpstr>Wisp</vt:lpstr>
      <vt:lpstr>The new values of democracy in today’s Europe</vt:lpstr>
      <vt:lpstr>Number of contract:  2023-1-RO01-KA220-SCH-000154856 </vt:lpstr>
      <vt:lpstr>Objectives:</vt:lpstr>
      <vt:lpstr>Implementation: Activities will be focused on the new values of democracy in nowadays geopolitical situation</vt:lpstr>
      <vt:lpstr>Results: What project results and other outcomes do you expect your project to have?</vt:lpstr>
      <vt:lpstr>Organizations tasks will be shared proportional:</vt:lpstr>
      <vt:lpstr>Partners are responsible to organize activities according to the topics of the meetings: </vt:lpstr>
      <vt:lpstr>Description of the tasks and responsibilities of each partner organization during the mobilities:</vt:lpstr>
      <vt:lpstr>The content of the proposed activities:</vt:lpstr>
      <vt:lpstr>PowerPoint prezentacija</vt:lpstr>
      <vt:lpstr>PowerPoint prezentacija</vt:lpstr>
      <vt:lpstr>PowerPoint prezentacija</vt:lpstr>
      <vt:lpstr>The main expected results of  our project are:</vt:lpstr>
      <vt:lpstr>Selected priorities:</vt:lpstr>
      <vt:lpstr>Participants:</vt:lpstr>
      <vt:lpstr>PowerPoint prezentacija</vt:lpstr>
      <vt:lpstr>The budget – I </vt:lpstr>
      <vt:lpstr>The budget - II</vt:lpstr>
      <vt:lpstr>Rules of collaboration and communication </vt:lpstr>
      <vt:lpstr>THE QUALITY OF THE ACTIVITIES  WILL BE OUR PURPOSE!!  </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values of democracy in today’s Europe</dc:title>
  <dc:creator>Director adjunct</dc:creator>
  <cp:lastModifiedBy>Marijana Zaninović</cp:lastModifiedBy>
  <cp:revision>30</cp:revision>
  <dcterms:created xsi:type="dcterms:W3CDTF">2023-10-10T11:49:02Z</dcterms:created>
  <dcterms:modified xsi:type="dcterms:W3CDTF">2023-10-18T15:25:15Z</dcterms:modified>
</cp:coreProperties>
</file>