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71" r:id="rId7"/>
    <p:sldId id="261" r:id="rId8"/>
    <p:sldId id="262" r:id="rId9"/>
    <p:sldId id="265" r:id="rId10"/>
    <p:sldId id="266" r:id="rId11"/>
    <p:sldId id="267" r:id="rId12"/>
    <p:sldId id="268" r:id="rId13"/>
    <p:sldId id="263" r:id="rId14"/>
    <p:sldId id="272" r:id="rId15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Srednji stil 4 - Isticanj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D8A3494-B8F8-4F66-02F0-91054F958D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B2D1ECFB-C261-9788-F638-44CEFA3E2AB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3C00171A-5479-90CF-129C-DD906D90BD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75E8D-4BE9-40D5-AB91-1F96C2596ED7}" type="datetimeFigureOut">
              <a:rPr lang="hr-HR" smtClean="0"/>
              <a:t>19.12.2023.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50BCC3C1-9944-E23A-9059-3F6D854C23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1A06CA3A-1DC7-5FAD-3F48-6E88735904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7E7E0-DF9B-4879-995C-E033D3D4FA0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961864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11C8D5B-6EB3-4EAA-C8EF-D65BB33F0A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EED8FE0C-62F0-BECC-F59A-92956F6EF3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0A2516A4-BA26-FB9C-BC57-BF8695EE85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75E8D-4BE9-40D5-AB91-1F96C2596ED7}" type="datetimeFigureOut">
              <a:rPr lang="hr-HR" smtClean="0"/>
              <a:t>19.12.2023.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E6CAC62B-B5EC-4EE6-6C8F-F1A80FE697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F52978C8-AB79-210A-C272-5A2B11BD1F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7E7E0-DF9B-4879-995C-E033D3D4FA0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800861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>
            <a:extLst>
              <a:ext uri="{FF2B5EF4-FFF2-40B4-BE49-F238E27FC236}">
                <a16:creationId xmlns:a16="http://schemas.microsoft.com/office/drawing/2014/main" id="{4B43B170-D4D3-C282-3AD5-F45392DDE41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0327F9AF-9E6E-0859-27FA-C52CB8B1E8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D3ABD225-AB80-D5DB-66A1-1BC899296E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75E8D-4BE9-40D5-AB91-1F96C2596ED7}" type="datetimeFigureOut">
              <a:rPr lang="hr-HR" smtClean="0"/>
              <a:t>19.12.2023.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9F9CB5C4-2D31-394E-E63C-3516A8C9A9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FC1EF008-DD0C-7DEB-1571-02BFBE6CAC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7E7E0-DF9B-4879-995C-E033D3D4FA0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174199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BA56E28-EE9A-5513-8A42-14E3F737F5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82A85010-CBAF-82B4-5209-AA0818F365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B50A5F03-D6FB-88A7-49E3-05CF7A13AF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75E8D-4BE9-40D5-AB91-1F96C2596ED7}" type="datetimeFigureOut">
              <a:rPr lang="hr-HR" smtClean="0"/>
              <a:t>19.12.2023.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A7AFA5E9-D0D6-6B7B-BBCD-0F5115EEE7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AC0F9454-8A77-6DCA-FE6B-D2F27DF759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7E7E0-DF9B-4879-995C-E033D3D4FA0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390674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6ED9E91-A9BB-2718-3EE1-CDC196BF9F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434322E4-A03D-98E0-7AD7-D76B471811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CE742B90-6EB5-6755-C501-B378808CC5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75E8D-4BE9-40D5-AB91-1F96C2596ED7}" type="datetimeFigureOut">
              <a:rPr lang="hr-HR" smtClean="0"/>
              <a:t>19.12.2023.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C8D73D0C-1B96-8761-A825-396A06E791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8C5359A8-F3A8-D4D9-B13D-EFFEDC5858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7E7E0-DF9B-4879-995C-E033D3D4FA0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566106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A345FC8-3D8B-3C91-B5EB-35418E79D6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6ED493B0-A870-149A-422E-4BD128ACA7F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E1DC39F0-D39D-2757-1571-41919C6024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C5FBE0E6-BE5F-B478-7943-2F073C8320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75E8D-4BE9-40D5-AB91-1F96C2596ED7}" type="datetimeFigureOut">
              <a:rPr lang="hr-HR" smtClean="0"/>
              <a:t>19.12.2023.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CE14D1CF-11FA-DE8E-A0F8-31EEAE006D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F8FB9E46-38B4-0759-1B41-A3357AE8AA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7E7E0-DF9B-4879-995C-E033D3D4FA0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870070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BBAF17E-6798-35F6-EBAA-95BDDC8B65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BD9DB7CE-6A35-B3C2-9543-0C76F5F4E9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BB308180-E6A8-416C-2041-C4CF6335AB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5" name="Rezervirano mjesto teksta 4">
            <a:extLst>
              <a:ext uri="{FF2B5EF4-FFF2-40B4-BE49-F238E27FC236}">
                <a16:creationId xmlns:a16="http://schemas.microsoft.com/office/drawing/2014/main" id="{A8C6E957-A749-6850-1812-025955B0AC7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Rezervirano mjesto sadržaja 5">
            <a:extLst>
              <a:ext uri="{FF2B5EF4-FFF2-40B4-BE49-F238E27FC236}">
                <a16:creationId xmlns:a16="http://schemas.microsoft.com/office/drawing/2014/main" id="{3327B949-0B8E-1261-AB79-1B9D876E764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7" name="Rezervirano mjesto datuma 6">
            <a:extLst>
              <a:ext uri="{FF2B5EF4-FFF2-40B4-BE49-F238E27FC236}">
                <a16:creationId xmlns:a16="http://schemas.microsoft.com/office/drawing/2014/main" id="{D2D0B15D-CF27-424F-73C8-71769A136F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75E8D-4BE9-40D5-AB91-1F96C2596ED7}" type="datetimeFigureOut">
              <a:rPr lang="hr-HR" smtClean="0"/>
              <a:t>19.12.2023.</a:t>
            </a:fld>
            <a:endParaRPr lang="hr-HR"/>
          </a:p>
        </p:txBody>
      </p:sp>
      <p:sp>
        <p:nvSpPr>
          <p:cNvPr id="8" name="Rezervirano mjesto podnožja 7">
            <a:extLst>
              <a:ext uri="{FF2B5EF4-FFF2-40B4-BE49-F238E27FC236}">
                <a16:creationId xmlns:a16="http://schemas.microsoft.com/office/drawing/2014/main" id="{E5AC648B-5691-5F54-8C97-A6F28AB8C8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>
            <a:extLst>
              <a:ext uri="{FF2B5EF4-FFF2-40B4-BE49-F238E27FC236}">
                <a16:creationId xmlns:a16="http://schemas.microsoft.com/office/drawing/2014/main" id="{FEB804C0-DC56-565C-9E23-EB94CAEC27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7E7E0-DF9B-4879-995C-E033D3D4FA0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20783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69D20B8-3474-5AB8-689E-AF2D4E45F9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datuma 2">
            <a:extLst>
              <a:ext uri="{FF2B5EF4-FFF2-40B4-BE49-F238E27FC236}">
                <a16:creationId xmlns:a16="http://schemas.microsoft.com/office/drawing/2014/main" id="{19D3260B-BC5F-FDAB-85FA-0366AF6EB6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75E8D-4BE9-40D5-AB91-1F96C2596ED7}" type="datetimeFigureOut">
              <a:rPr lang="hr-HR" smtClean="0"/>
              <a:t>19.12.2023.</a:t>
            </a:fld>
            <a:endParaRPr lang="hr-HR"/>
          </a:p>
        </p:txBody>
      </p:sp>
      <p:sp>
        <p:nvSpPr>
          <p:cNvPr id="4" name="Rezervirano mjesto podnožja 3">
            <a:extLst>
              <a:ext uri="{FF2B5EF4-FFF2-40B4-BE49-F238E27FC236}">
                <a16:creationId xmlns:a16="http://schemas.microsoft.com/office/drawing/2014/main" id="{50AEAC24-7C4B-FF81-BEDA-6DA803CC1F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>
            <a:extLst>
              <a:ext uri="{FF2B5EF4-FFF2-40B4-BE49-F238E27FC236}">
                <a16:creationId xmlns:a16="http://schemas.microsoft.com/office/drawing/2014/main" id="{46D3C917-D8C7-C97E-901D-DEF0A5336F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7E7E0-DF9B-4879-995C-E033D3D4FA0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498606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>
            <a:extLst>
              <a:ext uri="{FF2B5EF4-FFF2-40B4-BE49-F238E27FC236}">
                <a16:creationId xmlns:a16="http://schemas.microsoft.com/office/drawing/2014/main" id="{7C75F147-7A27-4DD8-B473-186A631DFF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75E8D-4BE9-40D5-AB91-1F96C2596ED7}" type="datetimeFigureOut">
              <a:rPr lang="hr-HR" smtClean="0"/>
              <a:t>19.12.2023.</a:t>
            </a:fld>
            <a:endParaRPr lang="hr-HR"/>
          </a:p>
        </p:txBody>
      </p:sp>
      <p:sp>
        <p:nvSpPr>
          <p:cNvPr id="3" name="Rezervirano mjesto podnožja 2">
            <a:extLst>
              <a:ext uri="{FF2B5EF4-FFF2-40B4-BE49-F238E27FC236}">
                <a16:creationId xmlns:a16="http://schemas.microsoft.com/office/drawing/2014/main" id="{1782553C-EE91-E4CB-DCEF-AF98257DBB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>
            <a:extLst>
              <a:ext uri="{FF2B5EF4-FFF2-40B4-BE49-F238E27FC236}">
                <a16:creationId xmlns:a16="http://schemas.microsoft.com/office/drawing/2014/main" id="{B3E9CC13-6979-6D98-558E-0FE30C2E12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7E7E0-DF9B-4879-995C-E033D3D4FA0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483533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10053BE-DF2A-6D29-A70C-19F8391A65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5D38FFC2-4258-2DFB-6C45-9EEDFA26BA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7A4A12BE-89DE-00CD-99DC-B69C36A415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4BABAE49-3B59-F3D8-5019-512E2DE162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75E8D-4BE9-40D5-AB91-1F96C2596ED7}" type="datetimeFigureOut">
              <a:rPr lang="hr-HR" smtClean="0"/>
              <a:t>19.12.2023.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C7F27374-1A7F-2921-C90A-509DEE451C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6449DD87-4CD8-22E8-8B8F-A93DA970F5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7E7E0-DF9B-4879-995C-E033D3D4FA0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377591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7BBDAB2-B406-45E6-3BB3-E7D2E8EF81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like 2">
            <a:extLst>
              <a:ext uri="{FF2B5EF4-FFF2-40B4-BE49-F238E27FC236}">
                <a16:creationId xmlns:a16="http://schemas.microsoft.com/office/drawing/2014/main" id="{777AE1DF-2BAB-3105-3A26-775CA5EE0FA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B7B38200-FF76-D237-8D39-D00931C8D6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EE49971F-B71B-46EE-EDE7-5FC9F9B476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75E8D-4BE9-40D5-AB91-1F96C2596ED7}" type="datetimeFigureOut">
              <a:rPr lang="hr-HR" smtClean="0"/>
              <a:t>19.12.2023.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DF4F86E8-3212-F79B-C595-C40B7CD9F7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6D9747A2-0DAE-A80B-BD32-FBA77CC0B5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7E7E0-DF9B-4879-995C-E033D3D4FA0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97271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>
            <a:extLst>
              <a:ext uri="{FF2B5EF4-FFF2-40B4-BE49-F238E27FC236}">
                <a16:creationId xmlns:a16="http://schemas.microsoft.com/office/drawing/2014/main" id="{F56E828A-57BC-C9CC-2D32-7B4946647D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F1B84C4C-8607-166E-FB8D-D0B73C0C55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D5620E13-9221-E346-B68B-474C2ED9519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F75E8D-4BE9-40D5-AB91-1F96C2596ED7}" type="datetimeFigureOut">
              <a:rPr lang="hr-HR" smtClean="0"/>
              <a:t>19.12.2023.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52F9C605-8767-EAA4-E304-6178B3EA5A7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DFC598F0-25CE-4EB1-D934-1CE4067AF02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37E7E0-DF9B-4879-995C-E033D3D4FA0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08261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4.jp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s://erasmus-plus.ec.europa.eu/erasmus-programme-guide" TargetMode="External"/><Relationship Id="rId3" Type="http://schemas.openxmlformats.org/officeDocument/2006/relationships/hyperlink" Target="https://www.ampeu.hr/erasmus/prioriteti/digitalna-transformacija" TargetMode="External"/><Relationship Id="rId7" Type="http://schemas.openxmlformats.org/officeDocument/2006/relationships/image" Target="../media/image2.png"/><Relationship Id="rId2" Type="http://schemas.openxmlformats.org/officeDocument/2006/relationships/hyperlink" Target="https://www.ampeu.hr/erasmus/prioriteti/prioritet-ukljucivost" TargetMode="Externa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.png"/><Relationship Id="rId11" Type="http://schemas.openxmlformats.org/officeDocument/2006/relationships/image" Target="../media/image3.png"/><Relationship Id="rId5" Type="http://schemas.openxmlformats.org/officeDocument/2006/relationships/hyperlink" Target="https://www.ampeu.hr/erasmus/prioriteti/sudjelovanje-u-demokratakom-%C5%BEivotu" TargetMode="External"/><Relationship Id="rId10" Type="http://schemas.openxmlformats.org/officeDocument/2006/relationships/hyperlink" Target="https://www.ampeu.hr/files/Prakti%C4%8Dan-vodi%C4%8D-za-ravnatelje-i-stru%C4%8Dne-timove-u-%C5%A1kolama.pdf" TargetMode="External"/><Relationship Id="rId4" Type="http://schemas.openxmlformats.org/officeDocument/2006/relationships/hyperlink" Target="https://www.ampeu.hr/erasmus/prioriteti/okoli%C5%A1-i-borba-protiv-klimatskih-promjena" TargetMode="External"/><Relationship Id="rId9" Type="http://schemas.openxmlformats.org/officeDocument/2006/relationships/hyperlink" Target="https://www.ampeu.hr/erasmus/koraci-za-sudjelovanje-3/pisanje-i-prijava-projekta-2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canva.com/design/DAFscDIS4e8/4AZiTRAB11gtiWXqdvoECw/edit" TargetMode="External"/><Relationship Id="rId5" Type="http://schemas.openxmlformats.org/officeDocument/2006/relationships/image" Target="../media/image3.png"/><Relationship Id="rId4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3.png"/><Relationship Id="rId4" Type="http://schemas.openxmlformats.org/officeDocument/2006/relationships/hyperlink" Target="https://www.ampeu.hr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DE7F1FE-44E7-2A64-37C3-094D40394F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054518"/>
            <a:ext cx="9144000" cy="23876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hr-HR" sz="4400" b="1" dirty="0"/>
              <a:t>Priprema i provedba EU projekata </a:t>
            </a:r>
            <a:br>
              <a:rPr lang="hr-HR" dirty="0"/>
            </a:br>
            <a:r>
              <a:rPr lang="hr-HR" sz="4000" b="1" dirty="0"/>
              <a:t>Erasmus + kao primjer dobre prakse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335B66E2-E484-DF46-4F3D-D7C6D4B8C7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086758"/>
            <a:ext cx="9144000" cy="1655762"/>
          </a:xfrm>
        </p:spPr>
        <p:txBody>
          <a:bodyPr/>
          <a:lstStyle/>
          <a:p>
            <a:r>
              <a:rPr lang="hr-HR" dirty="0"/>
              <a:t>Mirko Antunović, ravnatelj</a:t>
            </a:r>
          </a:p>
          <a:p>
            <a:r>
              <a:rPr lang="hr-HR" dirty="0"/>
              <a:t>Marijana Zaninović, koordinator Erasmus + projekata</a:t>
            </a:r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id="{07D8077F-DF5F-F563-CADE-4A3F0F774D7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392" t="10908" r="4828" b="19473"/>
          <a:stretch/>
        </p:blipFill>
        <p:spPr>
          <a:xfrm>
            <a:off x="266330" y="195310"/>
            <a:ext cx="3457945" cy="1214568"/>
          </a:xfrm>
          <a:prstGeom prst="rect">
            <a:avLst/>
          </a:prstGeom>
        </p:spPr>
      </p:pic>
      <p:pic>
        <p:nvPicPr>
          <p:cNvPr id="5" name="Slika 4">
            <a:extLst>
              <a:ext uri="{FF2B5EF4-FFF2-40B4-BE49-F238E27FC236}">
                <a16:creationId xmlns:a16="http://schemas.microsoft.com/office/drawing/2014/main" id="{0B6CF5C4-79ED-CB92-6731-BC53D201F0A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55296" y="195309"/>
            <a:ext cx="2984303" cy="852441"/>
          </a:xfrm>
          <a:prstGeom prst="rect">
            <a:avLst/>
          </a:prstGeom>
        </p:spPr>
      </p:pic>
      <p:pic>
        <p:nvPicPr>
          <p:cNvPr id="7" name="Slika 6">
            <a:extLst>
              <a:ext uri="{FF2B5EF4-FFF2-40B4-BE49-F238E27FC236}">
                <a16:creationId xmlns:a16="http://schemas.microsoft.com/office/drawing/2014/main" id="{A8BF6DEA-3B6F-994E-1476-176A31A3302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33543" y="25228"/>
            <a:ext cx="1524914" cy="15547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05033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DAD5D39-F86D-276A-3B2E-D0939C1156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1202650"/>
            <a:ext cx="10515600" cy="1325563"/>
          </a:xfrm>
        </p:spPr>
        <p:txBody>
          <a:bodyPr/>
          <a:lstStyle/>
          <a:p>
            <a:pPr algn="ctr"/>
            <a:r>
              <a:rPr lang="hr-HR" i="1" dirty="0"/>
              <a:t>Kako početi?</a:t>
            </a:r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id="{0757CDD3-079B-F2E9-429C-AC081FE2ADC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392" t="10908" r="4828" b="19473"/>
          <a:stretch/>
        </p:blipFill>
        <p:spPr>
          <a:xfrm>
            <a:off x="266330" y="195310"/>
            <a:ext cx="3457945" cy="1214568"/>
          </a:xfrm>
          <a:prstGeom prst="rect">
            <a:avLst/>
          </a:prstGeom>
        </p:spPr>
      </p:pic>
      <p:pic>
        <p:nvPicPr>
          <p:cNvPr id="7" name="Slika 6">
            <a:extLst>
              <a:ext uri="{FF2B5EF4-FFF2-40B4-BE49-F238E27FC236}">
                <a16:creationId xmlns:a16="http://schemas.microsoft.com/office/drawing/2014/main" id="{25C0CF0F-0DFD-32E9-6B6F-AA90D955F2B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55296" y="195309"/>
            <a:ext cx="2984303" cy="852441"/>
          </a:xfrm>
          <a:prstGeom prst="rect">
            <a:avLst/>
          </a:prstGeom>
        </p:spPr>
      </p:pic>
      <p:pic>
        <p:nvPicPr>
          <p:cNvPr id="9" name="Slika 8" descr="Slika na kojoj se prikazuje tekst, dijagram, dizajn&#10;&#10;Opis je automatski generiran">
            <a:extLst>
              <a:ext uri="{FF2B5EF4-FFF2-40B4-BE49-F238E27FC236}">
                <a16:creationId xmlns:a16="http://schemas.microsoft.com/office/drawing/2014/main" id="{E2E91886-0DB1-B01D-47F8-554360471FE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260" y="2635689"/>
            <a:ext cx="5398379" cy="3545204"/>
          </a:xfrm>
          <a:prstGeom prst="rect">
            <a:avLst/>
          </a:prstGeom>
        </p:spPr>
      </p:pic>
      <p:sp>
        <p:nvSpPr>
          <p:cNvPr id="12" name="TekstniOkvir 11">
            <a:extLst>
              <a:ext uri="{FF2B5EF4-FFF2-40B4-BE49-F238E27FC236}">
                <a16:creationId xmlns:a16="http://schemas.microsoft.com/office/drawing/2014/main" id="{D2A841CA-1CBD-BBE3-9844-05084C55E1DF}"/>
              </a:ext>
            </a:extLst>
          </p:cNvPr>
          <p:cNvSpPr txBox="1"/>
          <p:nvPr/>
        </p:nvSpPr>
        <p:spPr>
          <a:xfrm>
            <a:off x="7199536" y="3044837"/>
            <a:ext cx="29917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hr-HR" b="1" i="0" dirty="0">
                <a:effectLst/>
                <a:latin typeface="var(--font-secondary)"/>
              </a:rPr>
              <a:t>Rokovi za podnošenje prijava</a:t>
            </a:r>
          </a:p>
          <a:p>
            <a:pPr algn="l"/>
            <a:endParaRPr lang="hr-HR" b="1" i="0" dirty="0">
              <a:effectLst/>
              <a:latin typeface="var(--font-secondary)"/>
            </a:endParaRPr>
          </a:p>
        </p:txBody>
      </p:sp>
      <p:graphicFrame>
        <p:nvGraphicFramePr>
          <p:cNvPr id="13" name="Tablica 12">
            <a:extLst>
              <a:ext uri="{FF2B5EF4-FFF2-40B4-BE49-F238E27FC236}">
                <a16:creationId xmlns:a16="http://schemas.microsoft.com/office/drawing/2014/main" id="{8BD2FAC8-EB60-D941-0F8B-2A762F0A890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4677840"/>
              </p:ext>
            </p:extLst>
          </p:nvPr>
        </p:nvGraphicFramePr>
        <p:xfrm>
          <a:off x="6002211" y="3798644"/>
          <a:ext cx="5879977" cy="1829193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187057">
                  <a:extLst>
                    <a:ext uri="{9D8B030D-6E8A-4147-A177-3AD203B41FA5}">
                      <a16:colId xmlns:a16="http://schemas.microsoft.com/office/drawing/2014/main" val="562707892"/>
                    </a:ext>
                  </a:extLst>
                </a:gridCol>
                <a:gridCol w="3692920">
                  <a:extLst>
                    <a:ext uri="{9D8B030D-6E8A-4147-A177-3AD203B41FA5}">
                      <a16:colId xmlns:a16="http://schemas.microsoft.com/office/drawing/2014/main" val="667563035"/>
                    </a:ext>
                  </a:extLst>
                </a:gridCol>
              </a:tblGrid>
              <a:tr h="609731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hr-HR" b="0" dirty="0"/>
                        <a:t>Ključna aktivnost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hr-HR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20. veljače 2024. u 12:00</a:t>
                      </a:r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9723427"/>
                  </a:ext>
                </a:extLst>
              </a:tr>
              <a:tr h="609731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hr-HR" dirty="0"/>
                        <a:t>Ključna aktivnost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pl-PL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5. ožujka 2024. u 12:00</a:t>
                      </a:r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9715177"/>
                  </a:ext>
                </a:extLst>
              </a:tr>
              <a:tr h="609731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hr-HR" dirty="0"/>
                        <a:t>Erasmus akreditacija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pl-PL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 listopada 2024. u 12:00</a:t>
                      </a:r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48397"/>
                  </a:ext>
                </a:extLst>
              </a:tr>
            </a:tbl>
          </a:graphicData>
        </a:graphic>
      </p:graphicFrame>
      <p:pic>
        <p:nvPicPr>
          <p:cNvPr id="14" name="Slika 13">
            <a:extLst>
              <a:ext uri="{FF2B5EF4-FFF2-40B4-BE49-F238E27FC236}">
                <a16:creationId xmlns:a16="http://schemas.microsoft.com/office/drawing/2014/main" id="{FD05B8EE-AC91-5ACF-5648-15B1880BD2F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33543" y="25228"/>
            <a:ext cx="1524914" cy="15547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28508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Naslov 11">
            <a:extLst>
              <a:ext uri="{FF2B5EF4-FFF2-40B4-BE49-F238E27FC236}">
                <a16:creationId xmlns:a16="http://schemas.microsoft.com/office/drawing/2014/main" id="{AC3DFC78-5DCE-D8BC-BB5E-9469CCCDAB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2619" y="1616681"/>
            <a:ext cx="10515600" cy="1325563"/>
          </a:xfrm>
        </p:spPr>
        <p:txBody>
          <a:bodyPr/>
          <a:lstStyle/>
          <a:p>
            <a:pPr algn="ctr"/>
            <a:r>
              <a:rPr lang="hr-HR" b="1" dirty="0"/>
              <a:t>IDEJA</a:t>
            </a:r>
            <a:br>
              <a:rPr lang="hr-HR" dirty="0"/>
            </a:br>
            <a:endParaRPr lang="hr-HR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3E480EBD-CF52-477D-6D6A-AB9559B5E49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78819" y="2311352"/>
            <a:ext cx="5181600" cy="4351338"/>
          </a:xfrm>
        </p:spPr>
        <p:txBody>
          <a:bodyPr/>
          <a:lstStyle/>
          <a:p>
            <a:pPr marL="0" indent="0">
              <a:buNone/>
            </a:pPr>
            <a:r>
              <a:rPr lang="hr-HR" dirty="0"/>
              <a:t> </a:t>
            </a:r>
          </a:p>
          <a:p>
            <a:pPr marL="0" indent="0">
              <a:buNone/>
            </a:pPr>
            <a:endParaRPr lang="hr-HR" dirty="0"/>
          </a:p>
        </p:txBody>
      </p:sp>
      <p:sp>
        <p:nvSpPr>
          <p:cNvPr id="13" name="Rezervirano mjesto sadržaja 12">
            <a:extLst>
              <a:ext uri="{FF2B5EF4-FFF2-40B4-BE49-F238E27FC236}">
                <a16:creationId xmlns:a16="http://schemas.microsoft.com/office/drawing/2014/main" id="{CE6D6EFD-9519-273F-8D79-057C2EA2BE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769296" y="2730199"/>
            <a:ext cx="5181600" cy="3128115"/>
          </a:xfrm>
        </p:spPr>
        <p:txBody>
          <a:bodyPr/>
          <a:lstStyle/>
          <a:p>
            <a:pPr marL="0" indent="0">
              <a:buNone/>
            </a:pPr>
            <a:r>
              <a:rPr lang="hr-HR" dirty="0"/>
              <a:t>PRIORITETI</a:t>
            </a:r>
          </a:p>
          <a:p>
            <a:pPr marL="0" indent="0" algn="l">
              <a:lnSpc>
                <a:spcPct val="150000"/>
              </a:lnSpc>
              <a:buNone/>
            </a:pPr>
            <a:r>
              <a:rPr lang="sv-SE" sz="1800" b="1" i="0" u="none" strike="noStrike" dirty="0">
                <a:solidFill>
                  <a:srgbClr val="C00000"/>
                </a:solidFill>
                <a:effectLst/>
                <a:latin typeface="Open Sans" panose="020B0606030504020204" pitchFamily="34" charset="0"/>
                <a:hlinkClick r:id="rId2" tooltip="Uključivanje i raznolikost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Uključivanje i raznolikost</a:t>
            </a:r>
            <a:endParaRPr lang="sv-SE" sz="1800" b="0" i="0" dirty="0">
              <a:solidFill>
                <a:srgbClr val="C00000"/>
              </a:solidFill>
              <a:effectLst/>
              <a:latin typeface="Open Sans" panose="020B0606030504020204" pitchFamily="34" charset="0"/>
            </a:endParaRPr>
          </a:p>
          <a:p>
            <a:pPr marL="0" indent="0" algn="l">
              <a:lnSpc>
                <a:spcPct val="150000"/>
              </a:lnSpc>
              <a:buNone/>
            </a:pPr>
            <a:r>
              <a:rPr lang="sv-SE" sz="1800" b="1" i="0" u="none" strike="noStrike" dirty="0">
                <a:solidFill>
                  <a:srgbClr val="C00000"/>
                </a:solidFill>
                <a:effectLst/>
                <a:latin typeface="Open Sans" panose="020B0606030504020204" pitchFamily="34" charset="0"/>
                <a:hlinkClick r:id="rId3" tooltip="Digitalna transformacija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Digitalna transformacija</a:t>
            </a:r>
            <a:endParaRPr lang="sv-SE" sz="1800" b="0" i="0" dirty="0">
              <a:solidFill>
                <a:srgbClr val="C00000"/>
              </a:solidFill>
              <a:effectLst/>
              <a:latin typeface="Open Sans" panose="020B0606030504020204" pitchFamily="34" charset="0"/>
            </a:endParaRPr>
          </a:p>
          <a:p>
            <a:pPr marL="0" indent="0" algn="l">
              <a:lnSpc>
                <a:spcPct val="150000"/>
              </a:lnSpc>
              <a:buNone/>
            </a:pPr>
            <a:r>
              <a:rPr lang="sv-SE" sz="1800" b="1" i="0" u="none" strike="noStrike" dirty="0">
                <a:solidFill>
                  <a:srgbClr val="C00000"/>
                </a:solidFill>
                <a:effectLst/>
                <a:latin typeface="Open Sans" panose="020B0606030504020204" pitchFamily="34" charset="0"/>
                <a:hlinkClick r:id="rId4" tooltip="Okoliš i borba protiv klimatskih promjena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Okoliš i borba protiv klimatskih promjena</a:t>
            </a:r>
            <a:endParaRPr lang="sv-SE" sz="1800" b="0" i="0" dirty="0">
              <a:solidFill>
                <a:srgbClr val="C00000"/>
              </a:solidFill>
              <a:effectLst/>
              <a:latin typeface="Open Sans" panose="020B0606030504020204" pitchFamily="34" charset="0"/>
            </a:endParaRPr>
          </a:p>
          <a:p>
            <a:pPr marL="0" indent="0" algn="l">
              <a:lnSpc>
                <a:spcPct val="150000"/>
              </a:lnSpc>
              <a:buNone/>
            </a:pPr>
            <a:r>
              <a:rPr lang="sv-SE" sz="1800" b="1" i="0" u="none" strike="noStrike" dirty="0">
                <a:solidFill>
                  <a:srgbClr val="C00000"/>
                </a:solidFill>
                <a:effectLst/>
                <a:latin typeface="Open Sans" panose="020B0606030504020204" pitchFamily="34" charset="0"/>
                <a:hlinkClick r:id="rId5" tooltip="Sudjelovanje u demokratskom životu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Sudjelovanje u demokratskom životu</a:t>
            </a:r>
            <a:endParaRPr lang="sv-SE" sz="1800" b="0" i="0" dirty="0">
              <a:solidFill>
                <a:srgbClr val="C00000"/>
              </a:solidFill>
              <a:effectLst/>
              <a:latin typeface="Open Sans" panose="020B0606030504020204" pitchFamily="34" charset="0"/>
            </a:endParaRPr>
          </a:p>
          <a:p>
            <a:pPr marL="0" indent="0">
              <a:buNone/>
            </a:pPr>
            <a:endParaRPr lang="hr-HR" dirty="0"/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id="{12CC95CE-E2D6-12D5-7C21-42E5D9C79DEA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l="4392" t="10908" r="4828" b="19473"/>
          <a:stretch/>
        </p:blipFill>
        <p:spPr>
          <a:xfrm>
            <a:off x="266330" y="195310"/>
            <a:ext cx="3457945" cy="1214568"/>
          </a:xfrm>
          <a:prstGeom prst="rect">
            <a:avLst/>
          </a:prstGeom>
        </p:spPr>
      </p:pic>
      <p:pic>
        <p:nvPicPr>
          <p:cNvPr id="5" name="Slika 4">
            <a:extLst>
              <a:ext uri="{FF2B5EF4-FFF2-40B4-BE49-F238E27FC236}">
                <a16:creationId xmlns:a16="http://schemas.microsoft.com/office/drawing/2014/main" id="{51EDBB83-E411-01E2-691D-43A107E89679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055296" y="195309"/>
            <a:ext cx="2984303" cy="852441"/>
          </a:xfrm>
          <a:prstGeom prst="rect">
            <a:avLst/>
          </a:prstGeom>
        </p:spPr>
      </p:pic>
      <p:sp>
        <p:nvSpPr>
          <p:cNvPr id="7" name="TekstniOkvir 6">
            <a:extLst>
              <a:ext uri="{FF2B5EF4-FFF2-40B4-BE49-F238E27FC236}">
                <a16:creationId xmlns:a16="http://schemas.microsoft.com/office/drawing/2014/main" id="{39A3A06F-FE28-5079-0788-5A41C5F1B3B0}"/>
              </a:ext>
            </a:extLst>
          </p:cNvPr>
          <p:cNvSpPr txBox="1"/>
          <p:nvPr/>
        </p:nvSpPr>
        <p:spPr>
          <a:xfrm>
            <a:off x="988419" y="2617762"/>
            <a:ext cx="4782475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hr-HR" dirty="0">
              <a:hlinkClick r:id="rId8"/>
            </a:endParaRPr>
          </a:p>
          <a:p>
            <a:r>
              <a:rPr lang="hr-HR" dirty="0">
                <a:hlinkClick r:id="rId8"/>
              </a:rPr>
              <a:t>https://erasmus-plus.ec.europa.eu/erasmus-programme-guide</a:t>
            </a:r>
            <a:endParaRPr lang="hr-HR" dirty="0"/>
          </a:p>
          <a:p>
            <a:endParaRPr lang="hr-HR" dirty="0"/>
          </a:p>
        </p:txBody>
      </p:sp>
      <p:sp>
        <p:nvSpPr>
          <p:cNvPr id="9" name="TekstniOkvir 8">
            <a:extLst>
              <a:ext uri="{FF2B5EF4-FFF2-40B4-BE49-F238E27FC236}">
                <a16:creationId xmlns:a16="http://schemas.microsoft.com/office/drawing/2014/main" id="{00C3AC43-AE1D-9D91-13D5-3450593965A1}"/>
              </a:ext>
            </a:extLst>
          </p:cNvPr>
          <p:cNvSpPr txBox="1"/>
          <p:nvPr/>
        </p:nvSpPr>
        <p:spPr>
          <a:xfrm>
            <a:off x="999886" y="3594793"/>
            <a:ext cx="4551655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hr-HR" dirty="0">
              <a:hlinkClick r:id="rId9"/>
            </a:endParaRPr>
          </a:p>
          <a:p>
            <a:r>
              <a:rPr lang="hr-HR" dirty="0">
                <a:hlinkClick r:id="rId9"/>
              </a:rPr>
              <a:t>https://www.ampeu.hr/erasmus/koraci-za-sudjelovanje-3/pisanje-i-prijava-projekta-2</a:t>
            </a:r>
            <a:r>
              <a:rPr lang="hr-HR" dirty="0"/>
              <a:t> </a:t>
            </a:r>
          </a:p>
        </p:txBody>
      </p:sp>
      <p:sp>
        <p:nvSpPr>
          <p:cNvPr id="11" name="TekstniOkvir 10">
            <a:extLst>
              <a:ext uri="{FF2B5EF4-FFF2-40B4-BE49-F238E27FC236}">
                <a16:creationId xmlns:a16="http://schemas.microsoft.com/office/drawing/2014/main" id="{91548468-35D7-6F56-B7E5-10564BA53875}"/>
              </a:ext>
            </a:extLst>
          </p:cNvPr>
          <p:cNvSpPr txBox="1"/>
          <p:nvPr/>
        </p:nvSpPr>
        <p:spPr>
          <a:xfrm>
            <a:off x="944435" y="4655317"/>
            <a:ext cx="5520061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r-HR" dirty="0">
                <a:hlinkClick r:id="rId10"/>
              </a:rPr>
              <a:t>https://www.ampeu.hr/files/Prakti%C4%8Dan-vodi%C4%8D-za-ravnatelje-i-stru%C4%8Dne-timove-u-%C5%A1kolama.pdf</a:t>
            </a:r>
            <a:r>
              <a:rPr lang="hr-HR" dirty="0"/>
              <a:t> </a:t>
            </a:r>
          </a:p>
        </p:txBody>
      </p:sp>
      <p:pic>
        <p:nvPicPr>
          <p:cNvPr id="14" name="Slika 13">
            <a:extLst>
              <a:ext uri="{FF2B5EF4-FFF2-40B4-BE49-F238E27FC236}">
                <a16:creationId xmlns:a16="http://schemas.microsoft.com/office/drawing/2014/main" id="{14CB7B92-35C6-EE65-D1DC-722668B5B826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5333543" y="25228"/>
            <a:ext cx="1524914" cy="15547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46703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E631B15-66F7-7319-CD5E-7764D63D5C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54919"/>
            <a:ext cx="10515600" cy="1325563"/>
          </a:xfrm>
        </p:spPr>
        <p:txBody>
          <a:bodyPr/>
          <a:lstStyle/>
          <a:p>
            <a:pPr algn="ctr"/>
            <a:r>
              <a:rPr lang="hr-HR" b="1" i="1" dirty="0"/>
              <a:t>POTPORA</a:t>
            </a:r>
          </a:p>
        </p:txBody>
      </p:sp>
      <p:sp>
        <p:nvSpPr>
          <p:cNvPr id="6" name="Rezervirano mjesto sadržaja 2">
            <a:extLst>
              <a:ext uri="{FF2B5EF4-FFF2-40B4-BE49-F238E27FC236}">
                <a16:creationId xmlns:a16="http://schemas.microsoft.com/office/drawing/2014/main" id="{59D01325-5260-BB62-8AEB-C9384509EAF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31668" y="2549910"/>
            <a:ext cx="5181600" cy="3309352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hr-HR" i="1" dirty="0"/>
              <a:t>Projektni tim škole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hr-HR" dirty="0"/>
              <a:t>- ravnatelj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hr-HR" dirty="0"/>
              <a:t>- koordinator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hr-HR" dirty="0"/>
              <a:t>- računovođa</a:t>
            </a:r>
          </a:p>
        </p:txBody>
      </p:sp>
      <p:sp>
        <p:nvSpPr>
          <p:cNvPr id="7" name="Rezervirano mjesto sadržaja 6">
            <a:extLst>
              <a:ext uri="{FF2B5EF4-FFF2-40B4-BE49-F238E27FC236}">
                <a16:creationId xmlns:a16="http://schemas.microsoft.com/office/drawing/2014/main" id="{A5E631AD-E242-009F-2F50-D1BE93B3DA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78732" y="2549910"/>
            <a:ext cx="5181600" cy="3039338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hr-HR" i="1" dirty="0"/>
              <a:t>Školski projektni tim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hr-HR" dirty="0"/>
              <a:t>- prošireni Projektni tim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hr-HR" dirty="0"/>
              <a:t>- nastavnici, stručni suradnici</a:t>
            </a:r>
          </a:p>
          <a:p>
            <a:pPr marL="0" indent="0">
              <a:buNone/>
            </a:pPr>
            <a:endParaRPr lang="hr-HR" dirty="0"/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id="{3E8805F0-7912-06B5-BDAE-37EF2B9A5FC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392" t="10908" r="4828" b="19473"/>
          <a:stretch/>
        </p:blipFill>
        <p:spPr>
          <a:xfrm>
            <a:off x="266330" y="195310"/>
            <a:ext cx="3457945" cy="1214568"/>
          </a:xfrm>
          <a:prstGeom prst="rect">
            <a:avLst/>
          </a:prstGeom>
        </p:spPr>
      </p:pic>
      <p:pic>
        <p:nvPicPr>
          <p:cNvPr id="5" name="Slika 4">
            <a:extLst>
              <a:ext uri="{FF2B5EF4-FFF2-40B4-BE49-F238E27FC236}">
                <a16:creationId xmlns:a16="http://schemas.microsoft.com/office/drawing/2014/main" id="{5DF93A49-F6DD-10ED-0954-2B23D71DEC9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55296" y="195309"/>
            <a:ext cx="2984303" cy="852441"/>
          </a:xfrm>
          <a:prstGeom prst="rect">
            <a:avLst/>
          </a:prstGeom>
        </p:spPr>
      </p:pic>
      <p:pic>
        <p:nvPicPr>
          <p:cNvPr id="8" name="Slika 7">
            <a:extLst>
              <a:ext uri="{FF2B5EF4-FFF2-40B4-BE49-F238E27FC236}">
                <a16:creationId xmlns:a16="http://schemas.microsoft.com/office/drawing/2014/main" id="{32892C42-2D15-E7C9-DDD1-9E9B1F0AF43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33543" y="25228"/>
            <a:ext cx="1524914" cy="15547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57438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643306B-2953-8CD9-7C18-D1EDFEED3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80231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hr-HR" sz="4000" b="1" i="1" dirty="0"/>
              <a:t>Primjer dobre prakse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2F881FCB-BD2C-69BF-4636-4DDF03BB38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08090" y="2453571"/>
            <a:ext cx="7536664" cy="2485407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50000"/>
              </a:lnSpc>
            </a:pPr>
            <a:r>
              <a:rPr lang="hr-HR" dirty="0"/>
              <a:t>KA229_strateška partnerstva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hr-HR" i="1" dirty="0"/>
              <a:t>YES: Young </a:t>
            </a:r>
            <a:r>
              <a:rPr lang="hr-HR" i="1" dirty="0" err="1"/>
              <a:t>Europeans</a:t>
            </a:r>
            <a:r>
              <a:rPr lang="hr-HR" i="1" dirty="0"/>
              <a:t> for </a:t>
            </a:r>
            <a:r>
              <a:rPr lang="hr-HR" i="1" dirty="0" err="1"/>
              <a:t>sustainability</a:t>
            </a:r>
            <a:endParaRPr lang="hr-HR" i="1" dirty="0"/>
          </a:p>
          <a:p>
            <a:pPr>
              <a:lnSpc>
                <a:spcPct val="150000"/>
              </a:lnSpc>
            </a:pPr>
            <a:r>
              <a:rPr lang="hr-HR" dirty="0"/>
              <a:t>2020. -2023. god.</a:t>
            </a:r>
          </a:p>
          <a:p>
            <a:pPr>
              <a:lnSpc>
                <a:spcPct val="150000"/>
              </a:lnSpc>
            </a:pPr>
            <a:r>
              <a:rPr lang="hr-HR" b="0" i="0" dirty="0">
                <a:solidFill>
                  <a:srgbClr val="000000"/>
                </a:solidFill>
                <a:effectLst/>
              </a:rPr>
              <a:t>24.780,00 EUR</a:t>
            </a:r>
          </a:p>
          <a:p>
            <a:endParaRPr lang="hr-HR" sz="2000" dirty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endParaRPr lang="hr-HR" sz="2000" dirty="0"/>
          </a:p>
          <a:p>
            <a:pPr marL="0" indent="0">
              <a:buNone/>
            </a:pPr>
            <a:endParaRPr lang="hr-HR" dirty="0"/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id="{FFB822D0-5366-EB84-71D1-939B8FFE341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392" t="10908" r="4828" b="19473"/>
          <a:stretch/>
        </p:blipFill>
        <p:spPr>
          <a:xfrm>
            <a:off x="266330" y="195310"/>
            <a:ext cx="3457945" cy="1214568"/>
          </a:xfrm>
          <a:prstGeom prst="rect">
            <a:avLst/>
          </a:prstGeom>
        </p:spPr>
      </p:pic>
      <p:pic>
        <p:nvPicPr>
          <p:cNvPr id="5" name="Slika 4">
            <a:extLst>
              <a:ext uri="{FF2B5EF4-FFF2-40B4-BE49-F238E27FC236}">
                <a16:creationId xmlns:a16="http://schemas.microsoft.com/office/drawing/2014/main" id="{D26CA0A4-ACC1-508F-3912-0A8D4B2EACD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55296" y="195309"/>
            <a:ext cx="2984303" cy="852441"/>
          </a:xfrm>
          <a:prstGeom prst="rect">
            <a:avLst/>
          </a:prstGeom>
        </p:spPr>
      </p:pic>
      <p:pic>
        <p:nvPicPr>
          <p:cNvPr id="1026" name="Picture 2">
            <a:extLst>
              <a:ext uri="{FF2B5EF4-FFF2-40B4-BE49-F238E27FC236}">
                <a16:creationId xmlns:a16="http://schemas.microsoft.com/office/drawing/2014/main" id="{D0691195-9BCA-4777-D377-DBFEA240D1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7910" y="2586052"/>
            <a:ext cx="2436612" cy="24854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Slika 9">
            <a:extLst>
              <a:ext uri="{FF2B5EF4-FFF2-40B4-BE49-F238E27FC236}">
                <a16:creationId xmlns:a16="http://schemas.microsoft.com/office/drawing/2014/main" id="{C8780657-F0C2-EACD-9A6A-3D3FB5BDEA9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33543" y="25228"/>
            <a:ext cx="1524914" cy="1554731"/>
          </a:xfrm>
          <a:prstGeom prst="rect">
            <a:avLst/>
          </a:prstGeom>
        </p:spPr>
      </p:pic>
      <p:sp>
        <p:nvSpPr>
          <p:cNvPr id="7" name="TekstniOkvir 6">
            <a:extLst>
              <a:ext uri="{FF2B5EF4-FFF2-40B4-BE49-F238E27FC236}">
                <a16:creationId xmlns:a16="http://schemas.microsoft.com/office/drawing/2014/main" id="{0D57C06B-1EF8-A783-D467-9FB8F07473BE}"/>
              </a:ext>
            </a:extLst>
          </p:cNvPr>
          <p:cNvSpPr txBox="1"/>
          <p:nvPr/>
        </p:nvSpPr>
        <p:spPr>
          <a:xfrm>
            <a:off x="3817136" y="5812590"/>
            <a:ext cx="753666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r-HR" dirty="0">
                <a:hlinkClick r:id="rId6"/>
              </a:rPr>
              <a:t>https://www.canva.com/design/DAFscDIS4e8/4AZiTRAB11gtiWXqdvoECw/edit</a:t>
            </a:r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2854764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643306B-2953-8CD9-7C18-D1EDFEED3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97429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hr-HR" sz="4000" b="1" i="1" dirty="0"/>
              <a:t>Novi projekt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2F881FCB-BD2C-69BF-4636-4DDF03BB38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17615" y="2872671"/>
            <a:ext cx="7536664" cy="2485407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50000"/>
              </a:lnSpc>
            </a:pPr>
            <a:r>
              <a:rPr lang="hr-HR" dirty="0"/>
              <a:t>KA220_strateška partnerstva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hr-HR" i="1" dirty="0" err="1"/>
              <a:t>The</a:t>
            </a:r>
            <a:r>
              <a:rPr lang="hr-HR" i="1" dirty="0"/>
              <a:t> </a:t>
            </a:r>
            <a:r>
              <a:rPr lang="hr-HR" i="1" dirty="0" err="1"/>
              <a:t>new</a:t>
            </a:r>
            <a:r>
              <a:rPr lang="hr-HR" i="1" dirty="0"/>
              <a:t> </a:t>
            </a:r>
            <a:r>
              <a:rPr lang="hr-HR" i="1" dirty="0" err="1"/>
              <a:t>values</a:t>
            </a:r>
            <a:r>
              <a:rPr lang="hr-HR" i="1" dirty="0"/>
              <a:t> </a:t>
            </a:r>
            <a:r>
              <a:rPr lang="hr-HR" i="1" dirty="0" err="1"/>
              <a:t>of</a:t>
            </a:r>
            <a:r>
              <a:rPr lang="hr-HR" i="1" dirty="0"/>
              <a:t> </a:t>
            </a:r>
            <a:r>
              <a:rPr lang="hr-HR" i="1" dirty="0" err="1"/>
              <a:t>Democracy</a:t>
            </a:r>
            <a:r>
              <a:rPr lang="hr-HR" i="1" dirty="0"/>
              <a:t> </a:t>
            </a:r>
            <a:r>
              <a:rPr lang="hr-HR" i="1" dirty="0" err="1"/>
              <a:t>in</a:t>
            </a:r>
            <a:r>
              <a:rPr lang="hr-HR" i="1" dirty="0"/>
              <a:t> </a:t>
            </a:r>
            <a:r>
              <a:rPr lang="hr-HR" i="1" dirty="0" err="1"/>
              <a:t>today´s</a:t>
            </a:r>
            <a:r>
              <a:rPr lang="hr-HR" i="1" dirty="0"/>
              <a:t> Europa</a:t>
            </a:r>
          </a:p>
          <a:p>
            <a:pPr>
              <a:lnSpc>
                <a:spcPct val="150000"/>
              </a:lnSpc>
            </a:pPr>
            <a:r>
              <a:rPr lang="hr-HR" dirty="0"/>
              <a:t>2023. -2025. god.</a:t>
            </a:r>
          </a:p>
          <a:p>
            <a:pPr>
              <a:lnSpc>
                <a:spcPct val="150000"/>
              </a:lnSpc>
            </a:pPr>
            <a:r>
              <a:rPr lang="hr-HR" b="0" i="0" dirty="0">
                <a:solidFill>
                  <a:srgbClr val="000000"/>
                </a:solidFill>
                <a:effectLst/>
              </a:rPr>
              <a:t>4</a:t>
            </a:r>
            <a:r>
              <a:rPr lang="hr-HR" dirty="0">
                <a:solidFill>
                  <a:srgbClr val="000000"/>
                </a:solidFill>
              </a:rPr>
              <a:t>0</a:t>
            </a:r>
            <a:r>
              <a:rPr lang="hr-HR" b="0" i="0" dirty="0">
                <a:solidFill>
                  <a:srgbClr val="000000"/>
                </a:solidFill>
                <a:effectLst/>
              </a:rPr>
              <a:t>.396,00 EUR</a:t>
            </a:r>
          </a:p>
          <a:p>
            <a:endParaRPr lang="hr-HR" sz="2000" dirty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endParaRPr lang="hr-HR" sz="2000" dirty="0"/>
          </a:p>
          <a:p>
            <a:pPr marL="0" indent="0">
              <a:buNone/>
            </a:pPr>
            <a:endParaRPr lang="hr-HR" dirty="0"/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id="{FFB822D0-5366-EB84-71D1-939B8FFE341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392" t="10908" r="4828" b="19473"/>
          <a:stretch/>
        </p:blipFill>
        <p:spPr>
          <a:xfrm>
            <a:off x="266330" y="195310"/>
            <a:ext cx="3457945" cy="1214568"/>
          </a:xfrm>
          <a:prstGeom prst="rect">
            <a:avLst/>
          </a:prstGeom>
        </p:spPr>
      </p:pic>
      <p:pic>
        <p:nvPicPr>
          <p:cNvPr id="5" name="Slika 4">
            <a:extLst>
              <a:ext uri="{FF2B5EF4-FFF2-40B4-BE49-F238E27FC236}">
                <a16:creationId xmlns:a16="http://schemas.microsoft.com/office/drawing/2014/main" id="{D26CA0A4-ACC1-508F-3912-0A8D4B2EACD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55296" y="195309"/>
            <a:ext cx="2984303" cy="852441"/>
          </a:xfrm>
          <a:prstGeom prst="rect">
            <a:avLst/>
          </a:prstGeom>
        </p:spPr>
      </p:pic>
      <p:pic>
        <p:nvPicPr>
          <p:cNvPr id="6" name="Slika 5">
            <a:extLst>
              <a:ext uri="{FF2B5EF4-FFF2-40B4-BE49-F238E27FC236}">
                <a16:creationId xmlns:a16="http://schemas.microsoft.com/office/drawing/2014/main" id="{D52A4877-A6FB-0A2B-171E-E0509497DFE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33543" y="25228"/>
            <a:ext cx="1524914" cy="15547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58616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CCBA280-0E6B-1F69-D3A1-9325E30919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2500" y="1822450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hr-HR" b="1" dirty="0">
                <a:solidFill>
                  <a:srgbClr val="212A3D"/>
                </a:solidFill>
                <a:latin typeface="var(--font-secondary)"/>
              </a:rPr>
              <a:t>Erasmus+</a:t>
            </a:r>
            <a:br>
              <a:rPr lang="hr-HR" b="1" dirty="0">
                <a:solidFill>
                  <a:srgbClr val="212A3D"/>
                </a:solidFill>
                <a:latin typeface="var(--font-secondary)"/>
              </a:rPr>
            </a:br>
            <a:r>
              <a:rPr lang="hr-HR" sz="1800" b="1" i="1" cap="all" dirty="0">
                <a:solidFill>
                  <a:srgbClr val="2C6BA9"/>
                </a:solidFill>
                <a:effectLst/>
                <a:latin typeface="Open Sans" panose="020B0606030504020204" pitchFamily="34" charset="0"/>
              </a:rPr>
              <a:t>OBOGAĆUJE ŽIVOTE I ŠIRI VIDIKE</a:t>
            </a:r>
            <a:br>
              <a:rPr lang="hr-HR" b="1" dirty="0">
                <a:solidFill>
                  <a:srgbClr val="212A3D"/>
                </a:solidFill>
                <a:latin typeface="var(--font-secondary)"/>
              </a:rPr>
            </a:br>
            <a:endParaRPr lang="hr-HR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056F425E-9285-A81B-BB60-818BB85B47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148013"/>
            <a:ext cx="10744200" cy="2022475"/>
          </a:xfrm>
        </p:spPr>
        <p:txBody>
          <a:bodyPr/>
          <a:lstStyle/>
          <a:p>
            <a:pPr marL="0" indent="0" algn="l">
              <a:lnSpc>
                <a:spcPct val="150000"/>
              </a:lnSpc>
              <a:buNone/>
            </a:pPr>
            <a:r>
              <a:rPr lang="hr-HR" b="0" i="0" dirty="0">
                <a:solidFill>
                  <a:srgbClr val="212A3D"/>
                </a:solidFill>
                <a:effectLst/>
                <a:latin typeface="Open Sans" panose="020B0606030504020204" pitchFamily="34" charset="0"/>
              </a:rPr>
              <a:t>Erasmus+ najveći je program Europske unije za obrazovanje i osposobljavanje, mlade i sport koji već 36 godina obogaćuje živote i širi vidike milijunima građana svih generacija. </a:t>
            </a:r>
          </a:p>
          <a:p>
            <a:pPr algn="l">
              <a:lnSpc>
                <a:spcPct val="150000"/>
              </a:lnSpc>
            </a:pPr>
            <a:endParaRPr lang="hr-HR" b="0" i="0" dirty="0">
              <a:solidFill>
                <a:srgbClr val="212A3D"/>
              </a:solidFill>
              <a:effectLst/>
              <a:latin typeface="Open Sans" panose="020B0606030504020204" pitchFamily="34" charset="0"/>
            </a:endParaRPr>
          </a:p>
          <a:p>
            <a:pPr algn="l"/>
            <a:endParaRPr lang="hr-HR" b="0" i="0" dirty="0">
              <a:solidFill>
                <a:srgbClr val="212A3D"/>
              </a:solidFill>
              <a:effectLst/>
              <a:latin typeface="Open Sans" panose="020B0606030504020204" pitchFamily="34" charset="0"/>
            </a:endParaRPr>
          </a:p>
          <a:p>
            <a:endParaRPr lang="hr-HR" dirty="0"/>
          </a:p>
        </p:txBody>
      </p:sp>
      <p:pic>
        <p:nvPicPr>
          <p:cNvPr id="5" name="Slika 4">
            <a:extLst>
              <a:ext uri="{FF2B5EF4-FFF2-40B4-BE49-F238E27FC236}">
                <a16:creationId xmlns:a16="http://schemas.microsoft.com/office/drawing/2014/main" id="{E28E78D1-ED6C-CB44-0B1C-594E8272BE0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392" t="10908" r="4828" b="19473"/>
          <a:stretch/>
        </p:blipFill>
        <p:spPr>
          <a:xfrm>
            <a:off x="266330" y="195310"/>
            <a:ext cx="3457945" cy="1214568"/>
          </a:xfrm>
          <a:prstGeom prst="rect">
            <a:avLst/>
          </a:prstGeom>
        </p:spPr>
      </p:pic>
      <p:pic>
        <p:nvPicPr>
          <p:cNvPr id="6" name="Slika 5">
            <a:extLst>
              <a:ext uri="{FF2B5EF4-FFF2-40B4-BE49-F238E27FC236}">
                <a16:creationId xmlns:a16="http://schemas.microsoft.com/office/drawing/2014/main" id="{59F4409F-B0A3-28C5-784B-457E1E905F2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55296" y="195309"/>
            <a:ext cx="2984303" cy="852441"/>
          </a:xfrm>
          <a:prstGeom prst="rect">
            <a:avLst/>
          </a:prstGeom>
        </p:spPr>
      </p:pic>
      <p:pic>
        <p:nvPicPr>
          <p:cNvPr id="4" name="Slika 3">
            <a:extLst>
              <a:ext uri="{FF2B5EF4-FFF2-40B4-BE49-F238E27FC236}">
                <a16:creationId xmlns:a16="http://schemas.microsoft.com/office/drawing/2014/main" id="{790331A4-15FB-58C0-C6D7-7A3F24CCEFD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33543" y="25228"/>
            <a:ext cx="1524914" cy="15547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41571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D206E7F-A72D-98EB-7264-1E7D6B3896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729474"/>
            <a:ext cx="10515600" cy="765151"/>
          </a:xfrm>
        </p:spPr>
        <p:txBody>
          <a:bodyPr>
            <a:normAutofit fontScale="90000"/>
          </a:bodyPr>
          <a:lstStyle/>
          <a:p>
            <a:r>
              <a:rPr lang="pl-PL" sz="3200" b="1" i="0" dirty="0">
                <a:effectLst/>
                <a:latin typeface="var(--font-secondary)"/>
              </a:rPr>
              <a:t>Zašto je taj program važan?</a:t>
            </a:r>
            <a:br>
              <a:rPr lang="pl-PL" b="1" i="0" dirty="0">
                <a:effectLst/>
                <a:latin typeface="var(--font-secondary)"/>
              </a:rPr>
            </a:br>
            <a:endParaRPr lang="hr-HR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E0A7C63A-D59F-0833-5C53-0E3B0AB2A7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3883" y="2325950"/>
            <a:ext cx="11310152" cy="4336740"/>
          </a:xfrm>
        </p:spPr>
        <p:txBody>
          <a:bodyPr>
            <a:normAutofit fontScale="70000" lnSpcReduction="20000"/>
          </a:bodyPr>
          <a:lstStyle/>
          <a:p>
            <a:pPr algn="l">
              <a:lnSpc>
                <a:spcPct val="170000"/>
              </a:lnSpc>
            </a:pPr>
            <a:r>
              <a:rPr lang="hr-HR" b="0" i="0" dirty="0">
                <a:solidFill>
                  <a:srgbClr val="212A3D"/>
                </a:solidFill>
                <a:effectLst/>
                <a:latin typeface="Open Sans" panose="020B0606030504020204" pitchFamily="34" charset="0"/>
              </a:rPr>
              <a:t>financijski podržava, educira, </a:t>
            </a:r>
            <a:r>
              <a:rPr lang="hr-HR" b="1" i="0" dirty="0">
                <a:solidFill>
                  <a:srgbClr val="212A3D"/>
                </a:solidFill>
                <a:effectLst/>
                <a:latin typeface="Open Sans" panose="020B0606030504020204" pitchFamily="34" charset="0"/>
              </a:rPr>
              <a:t>osnažuje</a:t>
            </a:r>
            <a:r>
              <a:rPr lang="hr-HR" b="0" i="0" dirty="0">
                <a:solidFill>
                  <a:srgbClr val="212A3D"/>
                </a:solidFill>
                <a:effectLst/>
                <a:latin typeface="Open Sans" panose="020B0606030504020204" pitchFamily="34" charset="0"/>
              </a:rPr>
              <a:t> i povezuje pojedince i organizacije kako bi ostvarili svoj puni potencijal u sustavu obrazovanja, osposobljavanja, mladih i sporta</a:t>
            </a:r>
          </a:p>
          <a:p>
            <a:pPr algn="l">
              <a:lnSpc>
                <a:spcPct val="170000"/>
              </a:lnSpc>
            </a:pPr>
            <a:r>
              <a:rPr lang="hr-HR" b="0" i="0" dirty="0">
                <a:solidFill>
                  <a:srgbClr val="212A3D"/>
                </a:solidFill>
                <a:effectLst/>
                <a:latin typeface="Open Sans" panose="020B0606030504020204" pitchFamily="34" charset="0"/>
              </a:rPr>
              <a:t>ukupni proračun </a:t>
            </a:r>
            <a:r>
              <a:rPr lang="hr-HR" i="0" dirty="0">
                <a:solidFill>
                  <a:srgbClr val="212A3D"/>
                </a:solidFill>
                <a:effectLst/>
                <a:latin typeface="Open Sans" panose="020B0606030504020204" pitchFamily="34" charset="0"/>
              </a:rPr>
              <a:t>od</a:t>
            </a:r>
            <a:r>
              <a:rPr lang="hr-HR" b="1" i="0" dirty="0">
                <a:solidFill>
                  <a:srgbClr val="212A3D"/>
                </a:solidFill>
                <a:effectLst/>
                <a:latin typeface="Open Sans" panose="020B0606030504020204" pitchFamily="34" charset="0"/>
              </a:rPr>
              <a:t> 28,4 milijarde eura </a:t>
            </a:r>
            <a:r>
              <a:rPr lang="hr-HR" b="0" i="0" dirty="0">
                <a:solidFill>
                  <a:srgbClr val="212A3D"/>
                </a:solidFill>
                <a:effectLst/>
                <a:latin typeface="Open Sans" panose="020B0606030504020204" pitchFamily="34" charset="0"/>
              </a:rPr>
              <a:t>za razdoblje od 2021. do 2027. </a:t>
            </a:r>
          </a:p>
          <a:p>
            <a:pPr algn="l">
              <a:lnSpc>
                <a:spcPct val="170000"/>
              </a:lnSpc>
            </a:pPr>
            <a:r>
              <a:rPr lang="hr-HR" b="0" i="0" dirty="0">
                <a:solidFill>
                  <a:srgbClr val="212A3D"/>
                </a:solidFill>
                <a:effectLst/>
                <a:latin typeface="Open Sans" panose="020B0606030504020204" pitchFamily="34" charset="0"/>
              </a:rPr>
              <a:t>usmjeren je stvaranju jednakih mogućnosti za sve te održivi razvoj u skladu s očuvanjem okoliša i ukorak s digitalnim tehnologijama</a:t>
            </a:r>
          </a:p>
          <a:p>
            <a:pPr algn="l">
              <a:lnSpc>
                <a:spcPct val="170000"/>
              </a:lnSpc>
            </a:pPr>
            <a:r>
              <a:rPr lang="hr-HR" b="0" i="0" dirty="0">
                <a:solidFill>
                  <a:srgbClr val="212A3D"/>
                </a:solidFill>
                <a:effectLst/>
                <a:latin typeface="Open Sans" panose="020B0606030504020204" pitchFamily="34" charset="0"/>
              </a:rPr>
              <a:t>podupire projekte mobilnosti i suradnje s domaćim i stranim partnerima u svrhu </a:t>
            </a:r>
            <a:r>
              <a:rPr lang="hr-HR" b="1" i="0" dirty="0">
                <a:solidFill>
                  <a:srgbClr val="212A3D"/>
                </a:solidFill>
                <a:effectLst/>
                <a:latin typeface="Open Sans" panose="020B0606030504020204" pitchFamily="34" charset="0"/>
              </a:rPr>
              <a:t>boljeg</a:t>
            </a:r>
            <a:r>
              <a:rPr lang="hr-HR" b="0" i="0" dirty="0">
                <a:solidFill>
                  <a:srgbClr val="212A3D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hr-HR" b="1" i="0" dirty="0">
                <a:solidFill>
                  <a:srgbClr val="212A3D"/>
                </a:solidFill>
                <a:effectLst/>
                <a:latin typeface="Open Sans" panose="020B0606030504020204" pitchFamily="34" charset="0"/>
              </a:rPr>
              <a:t>obrazovanja</a:t>
            </a:r>
            <a:r>
              <a:rPr lang="hr-HR" b="0" i="0" dirty="0">
                <a:solidFill>
                  <a:srgbClr val="212A3D"/>
                </a:solidFill>
                <a:effectLst/>
                <a:latin typeface="Open Sans" panose="020B0606030504020204" pitchFamily="34" charset="0"/>
              </a:rPr>
              <a:t> i </a:t>
            </a:r>
            <a:r>
              <a:rPr lang="hr-HR" b="0" i="0" dirty="0" err="1">
                <a:solidFill>
                  <a:srgbClr val="212A3D"/>
                </a:solidFill>
                <a:effectLst/>
                <a:latin typeface="Open Sans" panose="020B0606030504020204" pitchFamily="34" charset="0"/>
              </a:rPr>
              <a:t>uključivijeg</a:t>
            </a:r>
            <a:r>
              <a:rPr lang="hr-HR" b="0" i="0" dirty="0">
                <a:solidFill>
                  <a:srgbClr val="212A3D"/>
                </a:solidFill>
                <a:effectLst/>
                <a:latin typeface="Open Sans" panose="020B0606030504020204" pitchFamily="34" charset="0"/>
              </a:rPr>
              <a:t> društva, osmišljavanja inovativnih rješenja za izazove današnjice te </a:t>
            </a:r>
            <a:r>
              <a:rPr lang="hr-HR" b="1" i="0" dirty="0">
                <a:solidFill>
                  <a:srgbClr val="212A3D"/>
                </a:solidFill>
                <a:effectLst/>
                <a:latin typeface="Open Sans" panose="020B0606030504020204" pitchFamily="34" charset="0"/>
              </a:rPr>
              <a:t>stjecanje</a:t>
            </a:r>
            <a:r>
              <a:rPr lang="hr-HR" b="0" i="0" dirty="0">
                <a:solidFill>
                  <a:srgbClr val="212A3D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hr-HR" b="1" i="0" dirty="0">
                <a:solidFill>
                  <a:srgbClr val="212A3D"/>
                </a:solidFill>
                <a:effectLst/>
                <a:latin typeface="Open Sans" panose="020B0606030504020204" pitchFamily="34" charset="0"/>
              </a:rPr>
              <a:t>vještina</a:t>
            </a:r>
            <a:r>
              <a:rPr lang="hr-HR" b="0" i="0" dirty="0">
                <a:solidFill>
                  <a:srgbClr val="212A3D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hr-HR" b="1" i="0" dirty="0">
                <a:solidFill>
                  <a:srgbClr val="212A3D"/>
                </a:solidFill>
                <a:effectLst/>
                <a:latin typeface="Open Sans" panose="020B0606030504020204" pitchFamily="34" charset="0"/>
              </a:rPr>
              <a:t>budućnosti </a:t>
            </a:r>
          </a:p>
          <a:p>
            <a:pPr marL="0" indent="0">
              <a:buNone/>
            </a:pPr>
            <a:endParaRPr lang="hr-HR" dirty="0"/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id="{EB7112C7-C65B-3AAB-DB1C-45DD9EBBB8B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392" t="10908" r="4828" b="19473"/>
          <a:stretch/>
        </p:blipFill>
        <p:spPr>
          <a:xfrm>
            <a:off x="266330" y="195310"/>
            <a:ext cx="3457945" cy="1214568"/>
          </a:xfrm>
          <a:prstGeom prst="rect">
            <a:avLst/>
          </a:prstGeom>
        </p:spPr>
      </p:pic>
      <p:pic>
        <p:nvPicPr>
          <p:cNvPr id="5" name="Slika 4">
            <a:extLst>
              <a:ext uri="{FF2B5EF4-FFF2-40B4-BE49-F238E27FC236}">
                <a16:creationId xmlns:a16="http://schemas.microsoft.com/office/drawing/2014/main" id="{C0C51ACF-5D9D-336B-5F15-51CA9DCCC24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55296" y="195309"/>
            <a:ext cx="2984303" cy="852441"/>
          </a:xfrm>
          <a:prstGeom prst="rect">
            <a:avLst/>
          </a:prstGeom>
        </p:spPr>
      </p:pic>
      <p:pic>
        <p:nvPicPr>
          <p:cNvPr id="6" name="Slika 5">
            <a:extLst>
              <a:ext uri="{FF2B5EF4-FFF2-40B4-BE49-F238E27FC236}">
                <a16:creationId xmlns:a16="http://schemas.microsoft.com/office/drawing/2014/main" id="{F8B37E30-8340-EC5D-99EA-619B2D05C8F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33543" y="25228"/>
            <a:ext cx="1524914" cy="15547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71618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5937E18-7986-36CE-B86F-C2E71F9995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3609" y="1741164"/>
            <a:ext cx="10515600" cy="1325563"/>
          </a:xfrm>
        </p:spPr>
        <p:txBody>
          <a:bodyPr/>
          <a:lstStyle/>
          <a:p>
            <a:r>
              <a:rPr lang="hr-HR" sz="3200" b="1" i="0" dirty="0">
                <a:effectLst/>
                <a:latin typeface="var(--font-secondary)"/>
              </a:rPr>
              <a:t>Pregled programa Erasmus+</a:t>
            </a:r>
            <a:endParaRPr lang="hr-HR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E2CDF38D-4DDF-3CAE-24C4-45ACACD3A5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3609" y="3222208"/>
            <a:ext cx="10515600" cy="2796851"/>
          </a:xfrm>
        </p:spPr>
        <p:txBody>
          <a:bodyPr numCol="2">
            <a:normAutofit fontScale="70000" lnSpcReduction="20000"/>
          </a:bodyPr>
          <a:lstStyle/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hr-HR" b="1" i="0" dirty="0">
                <a:effectLst/>
                <a:latin typeface="var(--font-secondary)"/>
              </a:rPr>
              <a:t>Odgoj i opće obrazovanje 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hr-HR" b="1" i="0" dirty="0">
                <a:effectLst/>
                <a:latin typeface="var(--font-secondary)"/>
              </a:rPr>
              <a:t>Strukovno obrazovanje i osposobljavanje</a:t>
            </a:r>
            <a:r>
              <a:rPr lang="hr-HR" i="0" dirty="0">
                <a:effectLst/>
                <a:latin typeface="var(--font-secondary)"/>
              </a:rPr>
              <a:t>   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hr-HR" i="0" dirty="0">
                <a:effectLst/>
                <a:latin typeface="var(--font-secondary)"/>
              </a:rPr>
              <a:t>Visoko obrazovanje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hr-HR" i="0" dirty="0">
                <a:effectLst/>
                <a:latin typeface="var(--font-secondary)"/>
              </a:rPr>
              <a:t>Obrazovanje odraslih</a:t>
            </a:r>
          </a:p>
          <a:p>
            <a:pPr marL="0" indent="0">
              <a:lnSpc>
                <a:spcPct val="150000"/>
              </a:lnSpc>
              <a:buNone/>
            </a:pPr>
            <a:endParaRPr lang="hr-HR" i="0" dirty="0">
              <a:effectLst/>
              <a:latin typeface="var(--font-secondary)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hr-HR" dirty="0">
                <a:latin typeface="var(--font-secondary)"/>
              </a:rPr>
              <a:t>5.      Mladi</a:t>
            </a:r>
            <a:endParaRPr lang="hr-HR" i="0" dirty="0">
              <a:effectLst/>
              <a:latin typeface="var(--font-secondary)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hr-HR" b="1" i="0" dirty="0">
                <a:effectLst/>
                <a:latin typeface="var(--font-secondary)"/>
              </a:rPr>
              <a:t>6.      Erasmus akreditacija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hr-HR" i="0" dirty="0">
                <a:effectLst/>
                <a:latin typeface="var(--font-secondary)"/>
              </a:rPr>
              <a:t>7.      Sport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hr-HR" i="0" dirty="0">
                <a:effectLst/>
                <a:latin typeface="var(--font-secondary)"/>
              </a:rPr>
              <a:t>8.      Jean </a:t>
            </a:r>
            <a:r>
              <a:rPr lang="hr-HR" i="0" dirty="0" err="1">
                <a:effectLst/>
                <a:latin typeface="var(--font-secondary)"/>
              </a:rPr>
              <a:t>Monnet</a:t>
            </a:r>
            <a:endParaRPr lang="hr-HR" i="0" dirty="0">
              <a:effectLst/>
              <a:latin typeface="var(--font-secondary)"/>
            </a:endParaRPr>
          </a:p>
          <a:p>
            <a:pPr marL="0" indent="0">
              <a:buNone/>
            </a:pPr>
            <a:endParaRPr lang="hr-HR" b="1" i="0" dirty="0">
              <a:effectLst/>
              <a:latin typeface="var(--font-secondary)"/>
            </a:endParaRPr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id="{309E0F94-1D69-0629-1E7F-A5AEFD56857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392" t="10908" r="4828" b="19473"/>
          <a:stretch/>
        </p:blipFill>
        <p:spPr>
          <a:xfrm>
            <a:off x="266330" y="195310"/>
            <a:ext cx="3457945" cy="1214568"/>
          </a:xfrm>
          <a:prstGeom prst="rect">
            <a:avLst/>
          </a:prstGeom>
        </p:spPr>
      </p:pic>
      <p:pic>
        <p:nvPicPr>
          <p:cNvPr id="5" name="Slika 4">
            <a:extLst>
              <a:ext uri="{FF2B5EF4-FFF2-40B4-BE49-F238E27FC236}">
                <a16:creationId xmlns:a16="http://schemas.microsoft.com/office/drawing/2014/main" id="{2DED3D99-815A-169D-ACCA-3C6B17F7A32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55296" y="195309"/>
            <a:ext cx="2984303" cy="852441"/>
          </a:xfrm>
          <a:prstGeom prst="rect">
            <a:avLst/>
          </a:prstGeom>
        </p:spPr>
      </p:pic>
      <p:pic>
        <p:nvPicPr>
          <p:cNvPr id="6" name="Slika 5">
            <a:extLst>
              <a:ext uri="{FF2B5EF4-FFF2-40B4-BE49-F238E27FC236}">
                <a16:creationId xmlns:a16="http://schemas.microsoft.com/office/drawing/2014/main" id="{CECBB910-B259-06AD-8ADA-F3C8FF73435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33543" y="25228"/>
            <a:ext cx="1524914" cy="15547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64478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7695AD4-080F-64CC-026C-4FC214B7B9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5753" y="1291604"/>
            <a:ext cx="10515600" cy="1325563"/>
          </a:xfrm>
        </p:spPr>
        <p:txBody>
          <a:bodyPr/>
          <a:lstStyle/>
          <a:p>
            <a:r>
              <a:rPr lang="hr-HR" sz="3200" b="1" dirty="0"/>
              <a:t>1. Odgoj i opće obrazovanje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9494A664-6C77-6496-9E32-5E9D5AB5D8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9408" y="2227737"/>
            <a:ext cx="11391160" cy="3743218"/>
          </a:xfrm>
        </p:spPr>
        <p:txBody>
          <a:bodyPr>
            <a:noAutofit/>
          </a:bodyPr>
          <a:lstStyle/>
          <a:p>
            <a:pPr algn="l">
              <a:lnSpc>
                <a:spcPct val="160000"/>
              </a:lnSpc>
            </a:pPr>
            <a:r>
              <a:rPr lang="hr-HR" sz="1800" b="0" i="0" dirty="0">
                <a:solidFill>
                  <a:srgbClr val="212A3D"/>
                </a:solidFill>
                <a:effectLst/>
                <a:latin typeface="Open Sans" panose="020B0606030504020204" pitchFamily="34" charset="0"/>
              </a:rPr>
              <a:t>učenicima i zaposlenicima odgojno-obrazovnih ustanova </a:t>
            </a:r>
          </a:p>
          <a:p>
            <a:pPr algn="l">
              <a:lnSpc>
                <a:spcPct val="160000"/>
              </a:lnSpc>
            </a:pPr>
            <a:r>
              <a:rPr lang="hr-HR" sz="1800" dirty="0">
                <a:solidFill>
                  <a:srgbClr val="212A3D"/>
                </a:solidFill>
                <a:latin typeface="Open Sans" panose="020B0606030504020204" pitchFamily="34" charset="0"/>
              </a:rPr>
              <a:t>p</a:t>
            </a:r>
            <a:r>
              <a:rPr lang="hr-HR" sz="1800" b="0" i="0" dirty="0">
                <a:solidFill>
                  <a:srgbClr val="212A3D"/>
                </a:solidFill>
                <a:effectLst/>
                <a:latin typeface="Open Sans" panose="020B0606030504020204" pitchFamily="34" charset="0"/>
              </a:rPr>
              <a:t>rojekti mogu biti usmjereni na mobilnosti ili suradnju s inozemnim ustanovama</a:t>
            </a:r>
          </a:p>
          <a:p>
            <a:pPr algn="l">
              <a:lnSpc>
                <a:spcPct val="160000"/>
              </a:lnSpc>
            </a:pPr>
            <a:r>
              <a:rPr lang="hr-HR" sz="1800" dirty="0">
                <a:solidFill>
                  <a:srgbClr val="212A3D"/>
                </a:solidFill>
                <a:latin typeface="Open Sans" panose="020B0606030504020204" pitchFamily="34" charset="0"/>
              </a:rPr>
              <a:t>obuhvaća </a:t>
            </a:r>
            <a:r>
              <a:rPr lang="hr-HR" sz="1800" b="0" i="0" dirty="0">
                <a:solidFill>
                  <a:srgbClr val="212A3D"/>
                </a:solidFill>
                <a:effectLst/>
                <a:latin typeface="Open Sans" panose="020B0606030504020204" pitchFamily="34" charset="0"/>
              </a:rPr>
              <a:t>tečajeve, poučavanja, aktivnosti praćenja rada ili učenja</a:t>
            </a:r>
          </a:p>
          <a:p>
            <a:pPr algn="l">
              <a:lnSpc>
                <a:spcPct val="160000"/>
              </a:lnSpc>
            </a:pPr>
            <a:r>
              <a:rPr lang="hr-HR" sz="1800" b="0" i="0" dirty="0">
                <a:solidFill>
                  <a:srgbClr val="212A3D"/>
                </a:solidFill>
                <a:effectLst/>
                <a:latin typeface="Open Sans" panose="020B0606030504020204" pitchFamily="34" charset="0"/>
              </a:rPr>
              <a:t>stječu se međunarodna iskustva, usvajaju nova znanja i dijele dobre prakse</a:t>
            </a:r>
          </a:p>
          <a:p>
            <a:pPr algn="l">
              <a:lnSpc>
                <a:spcPct val="160000"/>
              </a:lnSpc>
            </a:pPr>
            <a:r>
              <a:rPr lang="hr-HR" sz="1800" b="0" i="0" dirty="0">
                <a:solidFill>
                  <a:srgbClr val="212A3D"/>
                </a:solidFill>
                <a:effectLst/>
                <a:latin typeface="Open Sans" panose="020B0606030504020204" pitchFamily="34" charset="0"/>
              </a:rPr>
              <a:t>zajedno osmišljavaju nove metode rada i inovativne prakse, izrađuju nove </a:t>
            </a:r>
            <a:r>
              <a:rPr lang="hr-HR" sz="1800" b="0" i="0" dirty="0" err="1">
                <a:solidFill>
                  <a:srgbClr val="212A3D"/>
                </a:solidFill>
                <a:effectLst/>
                <a:latin typeface="Open Sans" panose="020B0606030504020204" pitchFamily="34" charset="0"/>
              </a:rPr>
              <a:t>kurikule</a:t>
            </a:r>
            <a:r>
              <a:rPr lang="hr-HR" sz="1800" b="0" i="0" dirty="0">
                <a:solidFill>
                  <a:srgbClr val="212A3D"/>
                </a:solidFill>
                <a:effectLst/>
                <a:latin typeface="Open Sans" panose="020B0606030504020204" pitchFamily="34" charset="0"/>
              </a:rPr>
              <a:t> i razmjenjuju dobre prakse</a:t>
            </a:r>
          </a:p>
          <a:p>
            <a:pPr algn="l">
              <a:lnSpc>
                <a:spcPct val="160000"/>
              </a:lnSpc>
            </a:pPr>
            <a:r>
              <a:rPr lang="hr-HR" sz="1800" b="0" i="0" dirty="0">
                <a:solidFill>
                  <a:srgbClr val="212A3D"/>
                </a:solidFill>
                <a:effectLst/>
                <a:latin typeface="Open Sans" panose="020B0606030504020204" pitchFamily="34" charset="0"/>
              </a:rPr>
              <a:t>projekti mogu trajati do 36 mjeseci</a:t>
            </a:r>
          </a:p>
          <a:p>
            <a:pPr algn="l">
              <a:lnSpc>
                <a:spcPct val="160000"/>
              </a:lnSpc>
            </a:pPr>
            <a:r>
              <a:rPr lang="hr-HR" sz="1800" dirty="0">
                <a:solidFill>
                  <a:srgbClr val="212A3D"/>
                </a:solidFill>
                <a:latin typeface="Open Sans" panose="020B0606030504020204" pitchFamily="34" charset="0"/>
              </a:rPr>
              <a:t>d</a:t>
            </a:r>
            <a:r>
              <a:rPr lang="hr-HR" sz="1800" b="0" i="0" dirty="0">
                <a:solidFill>
                  <a:srgbClr val="212A3D"/>
                </a:solidFill>
                <a:effectLst/>
                <a:latin typeface="Open Sans" panose="020B0606030504020204" pitchFamily="34" charset="0"/>
              </a:rPr>
              <a:t>odjeljuju se </a:t>
            </a:r>
            <a:r>
              <a:rPr lang="hr-HR" sz="1800" i="0" dirty="0">
                <a:solidFill>
                  <a:srgbClr val="212A3D"/>
                </a:solidFill>
                <a:effectLst/>
                <a:latin typeface="Open Sans" panose="020B0606030504020204" pitchFamily="34" charset="0"/>
              </a:rPr>
              <a:t>bespovratna</a:t>
            </a:r>
            <a:r>
              <a:rPr lang="hr-HR" sz="1800" b="0" i="0" dirty="0">
                <a:solidFill>
                  <a:srgbClr val="212A3D"/>
                </a:solidFill>
                <a:effectLst/>
                <a:latin typeface="Open Sans" panose="020B0606030504020204" pitchFamily="34" charset="0"/>
              </a:rPr>
              <a:t> sredstva kojima se financiraju sve projektne aktivnosti</a:t>
            </a:r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id="{0E260B27-F8E6-9059-321A-0F64C947063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392" t="10908" r="4828" b="19473"/>
          <a:stretch/>
        </p:blipFill>
        <p:spPr>
          <a:xfrm>
            <a:off x="266330" y="195310"/>
            <a:ext cx="3457945" cy="1214568"/>
          </a:xfrm>
          <a:prstGeom prst="rect">
            <a:avLst/>
          </a:prstGeom>
        </p:spPr>
      </p:pic>
      <p:pic>
        <p:nvPicPr>
          <p:cNvPr id="5" name="Slika 4">
            <a:extLst>
              <a:ext uri="{FF2B5EF4-FFF2-40B4-BE49-F238E27FC236}">
                <a16:creationId xmlns:a16="http://schemas.microsoft.com/office/drawing/2014/main" id="{C70D9945-B955-EF18-E5DD-AF03A9849D3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55296" y="195309"/>
            <a:ext cx="2984303" cy="852441"/>
          </a:xfrm>
          <a:prstGeom prst="rect">
            <a:avLst/>
          </a:prstGeom>
        </p:spPr>
      </p:pic>
      <p:pic>
        <p:nvPicPr>
          <p:cNvPr id="6" name="Slika 5">
            <a:extLst>
              <a:ext uri="{FF2B5EF4-FFF2-40B4-BE49-F238E27FC236}">
                <a16:creationId xmlns:a16="http://schemas.microsoft.com/office/drawing/2014/main" id="{6168DE37-AF85-2B3B-07DE-7D3EE65EC93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33543" y="25228"/>
            <a:ext cx="1524914" cy="15547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35504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7695AD4-080F-64CC-026C-4FC214B7B9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5753" y="1344315"/>
            <a:ext cx="10515600" cy="1325563"/>
          </a:xfrm>
        </p:spPr>
        <p:txBody>
          <a:bodyPr/>
          <a:lstStyle/>
          <a:p>
            <a:r>
              <a:rPr lang="hr-HR" sz="3200" b="1" dirty="0"/>
              <a:t>2. Strukovno obrazovanje i osposobljavanje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9494A664-6C77-6496-9E32-5E9D5AB5D8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9306" y="2618726"/>
            <a:ext cx="11093388" cy="3805363"/>
          </a:xfrm>
        </p:spPr>
        <p:txBody>
          <a:bodyPr>
            <a:normAutofit fontScale="55000" lnSpcReduction="20000"/>
          </a:bodyPr>
          <a:lstStyle/>
          <a:p>
            <a:pPr algn="l">
              <a:lnSpc>
                <a:spcPct val="170000"/>
              </a:lnSpc>
            </a:pPr>
            <a:r>
              <a:rPr lang="hr-HR" sz="3300" b="0" i="0" dirty="0">
                <a:solidFill>
                  <a:srgbClr val="212A3D"/>
                </a:solidFill>
                <a:effectLst/>
                <a:latin typeface="Open Sans" panose="020B0606030504020204" pitchFamily="34" charset="0"/>
              </a:rPr>
              <a:t>učenicima i zaposlenicima strukovnih i umjetničkih odgojno-obrazovnih ustanova </a:t>
            </a:r>
          </a:p>
          <a:p>
            <a:pPr algn="l">
              <a:lnSpc>
                <a:spcPct val="170000"/>
              </a:lnSpc>
            </a:pPr>
            <a:r>
              <a:rPr lang="hr-HR" sz="3300" b="0" i="0" dirty="0">
                <a:solidFill>
                  <a:srgbClr val="212A3D"/>
                </a:solidFill>
                <a:effectLst/>
                <a:latin typeface="Open Sans" panose="020B0606030504020204" pitchFamily="34" charset="0"/>
              </a:rPr>
              <a:t>mogućnost sudjelovanja i bez prijave projekta u ulozi domaćina aktivnosti u projektima mobilnosti (mogu ugostiti učenike iz drugih škola iz inozemstva ili kolege na aktivnosti praćenja rada) ili kao partneri u Partnerstvima za suradnju</a:t>
            </a:r>
          </a:p>
          <a:p>
            <a:pPr algn="l">
              <a:lnSpc>
                <a:spcPct val="170000"/>
              </a:lnSpc>
            </a:pPr>
            <a:r>
              <a:rPr lang="hr-HR" sz="3300" dirty="0">
                <a:solidFill>
                  <a:srgbClr val="212A3D"/>
                </a:solidFill>
                <a:latin typeface="Open Sans" panose="020B0606030504020204" pitchFamily="34" charset="0"/>
              </a:rPr>
              <a:t>n</a:t>
            </a:r>
            <a:r>
              <a:rPr lang="hr-HR" sz="3300" b="0" i="0" dirty="0">
                <a:solidFill>
                  <a:srgbClr val="212A3D"/>
                </a:solidFill>
                <a:effectLst/>
                <a:latin typeface="Open Sans" panose="020B0606030504020204" pitchFamily="34" charset="0"/>
              </a:rPr>
              <a:t>atječaj se objavljuje jednom godišnje</a:t>
            </a:r>
          </a:p>
          <a:p>
            <a:pPr algn="l">
              <a:lnSpc>
                <a:spcPct val="170000"/>
              </a:lnSpc>
            </a:pPr>
            <a:r>
              <a:rPr lang="hr-HR" sz="3300" dirty="0">
                <a:solidFill>
                  <a:srgbClr val="212A3D"/>
                </a:solidFill>
                <a:latin typeface="Open Sans" panose="020B0606030504020204" pitchFamily="34" charset="0"/>
              </a:rPr>
              <a:t>p</a:t>
            </a:r>
            <a:r>
              <a:rPr lang="hr-HR" sz="3300" b="0" i="0" dirty="0">
                <a:solidFill>
                  <a:srgbClr val="212A3D"/>
                </a:solidFill>
                <a:effectLst/>
                <a:latin typeface="Open Sans" panose="020B0606030504020204" pitchFamily="34" charset="0"/>
              </a:rPr>
              <a:t>rojekti mogu trajati 6 do 36 mjeseci, ovisno o vrsti, aktivnostima i ciljevim</a:t>
            </a:r>
            <a:r>
              <a:rPr lang="hr-HR" sz="3300" dirty="0">
                <a:solidFill>
                  <a:srgbClr val="212A3D"/>
                </a:solidFill>
                <a:latin typeface="Open Sans" panose="020B0606030504020204" pitchFamily="34" charset="0"/>
              </a:rPr>
              <a:t>a</a:t>
            </a:r>
          </a:p>
          <a:p>
            <a:pPr algn="l">
              <a:lnSpc>
                <a:spcPct val="170000"/>
              </a:lnSpc>
            </a:pPr>
            <a:r>
              <a:rPr lang="hr-HR" sz="3300" b="0" i="0" dirty="0">
                <a:solidFill>
                  <a:srgbClr val="212A3D"/>
                </a:solidFill>
                <a:effectLst/>
                <a:latin typeface="Open Sans" panose="020B0606030504020204" pitchFamily="34" charset="0"/>
              </a:rPr>
              <a:t>dodjeljuju se bespovratna sredstva kojima se financiraju sve projektne aktivnosti</a:t>
            </a:r>
            <a:br>
              <a:rPr lang="hr-HR" b="0" i="0" dirty="0">
                <a:solidFill>
                  <a:srgbClr val="212A3D"/>
                </a:solidFill>
                <a:effectLst/>
                <a:latin typeface="Open Sans" panose="020B0606030504020204" pitchFamily="34" charset="0"/>
              </a:rPr>
            </a:br>
            <a:endParaRPr lang="hr-HR" b="0" i="0" dirty="0">
              <a:solidFill>
                <a:srgbClr val="212A3D"/>
              </a:solidFill>
              <a:effectLst/>
              <a:latin typeface="Open Sans" panose="020B0606030504020204" pitchFamily="34" charset="0"/>
            </a:endParaRPr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id="{0E260B27-F8E6-9059-321A-0F64C947063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392" t="10908" r="4828" b="19473"/>
          <a:stretch/>
        </p:blipFill>
        <p:spPr>
          <a:xfrm>
            <a:off x="266330" y="195310"/>
            <a:ext cx="3457945" cy="1214568"/>
          </a:xfrm>
          <a:prstGeom prst="rect">
            <a:avLst/>
          </a:prstGeom>
        </p:spPr>
      </p:pic>
      <p:pic>
        <p:nvPicPr>
          <p:cNvPr id="5" name="Slika 4">
            <a:extLst>
              <a:ext uri="{FF2B5EF4-FFF2-40B4-BE49-F238E27FC236}">
                <a16:creationId xmlns:a16="http://schemas.microsoft.com/office/drawing/2014/main" id="{C70D9945-B955-EF18-E5DD-AF03A9849D3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55296" y="195309"/>
            <a:ext cx="2984303" cy="852441"/>
          </a:xfrm>
          <a:prstGeom prst="rect">
            <a:avLst/>
          </a:prstGeom>
        </p:spPr>
      </p:pic>
      <p:pic>
        <p:nvPicPr>
          <p:cNvPr id="6" name="Slika 5">
            <a:extLst>
              <a:ext uri="{FF2B5EF4-FFF2-40B4-BE49-F238E27FC236}">
                <a16:creationId xmlns:a16="http://schemas.microsoft.com/office/drawing/2014/main" id="{3D8F54D4-338B-E058-85ED-CC7F8481DFB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33543" y="25228"/>
            <a:ext cx="1524914" cy="15547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39419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83E263D-CDBD-3951-277F-FA010E3C77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5727" y="1273274"/>
            <a:ext cx="10515600" cy="1325563"/>
          </a:xfrm>
        </p:spPr>
        <p:txBody>
          <a:bodyPr>
            <a:normAutofit/>
          </a:bodyPr>
          <a:lstStyle/>
          <a:p>
            <a:r>
              <a:rPr lang="hr-HR" sz="3200" b="1" dirty="0"/>
              <a:t>6. Erasmus akreditacija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70B80EE1-C908-EE3D-2D32-7827BBF739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824362"/>
            <a:ext cx="10515600" cy="3381129"/>
          </a:xfrm>
        </p:spPr>
        <p:txBody>
          <a:bodyPr/>
          <a:lstStyle/>
          <a:p>
            <a:pPr marL="0" indent="0" algn="l">
              <a:buNone/>
            </a:pPr>
            <a:r>
              <a:rPr lang="hr-HR" sz="2000" b="1" i="1" dirty="0">
                <a:solidFill>
                  <a:srgbClr val="212A3D"/>
                </a:solidFill>
                <a:effectLst/>
                <a:latin typeface="Open Sans" panose="020B0606030504020204" pitchFamily="34" charset="0"/>
              </a:rPr>
              <a:t>Članska iskaznica za Erasmus obitelj</a:t>
            </a:r>
          </a:p>
          <a:p>
            <a:pPr marL="0" indent="0" algn="l">
              <a:buNone/>
            </a:pPr>
            <a:endParaRPr lang="hr-HR" b="0" i="0" dirty="0">
              <a:solidFill>
                <a:srgbClr val="212A3D"/>
              </a:solidFill>
              <a:effectLst/>
              <a:latin typeface="Open Sans" panose="020B0606030504020204" pitchFamily="34" charset="0"/>
            </a:endParaRPr>
          </a:p>
          <a:p>
            <a:pPr algn="l">
              <a:lnSpc>
                <a:spcPct val="150000"/>
              </a:lnSpc>
            </a:pPr>
            <a:r>
              <a:rPr lang="hr-HR" sz="1800" b="0" dirty="0">
                <a:solidFill>
                  <a:srgbClr val="212A3D"/>
                </a:solidFill>
                <a:effectLst/>
                <a:latin typeface="Open Sans" panose="020B0606030504020204" pitchFamily="34" charset="0"/>
              </a:rPr>
              <a:t>omogućava jednostavnije sudjelovanje i trajni pristup financiranju i organizacijama bez iskustva te traje do 2027.</a:t>
            </a:r>
          </a:p>
          <a:p>
            <a:pPr algn="l">
              <a:lnSpc>
                <a:spcPct val="150000"/>
              </a:lnSpc>
            </a:pPr>
            <a:r>
              <a:rPr lang="hr-HR" sz="1800" dirty="0">
                <a:solidFill>
                  <a:srgbClr val="212A3D"/>
                </a:solidFill>
                <a:latin typeface="Open Sans" panose="020B0606030504020204" pitchFamily="34" charset="0"/>
              </a:rPr>
              <a:t>d</a:t>
            </a:r>
            <a:r>
              <a:rPr lang="hr-HR" sz="1800" b="0" dirty="0">
                <a:solidFill>
                  <a:srgbClr val="212A3D"/>
                </a:solidFill>
                <a:effectLst/>
                <a:latin typeface="Open Sans" panose="020B0606030504020204" pitchFamily="34" charset="0"/>
              </a:rPr>
              <a:t>ostupna je u svim područjima, a prijavni obrazac je jednostavan za ispunjavanje</a:t>
            </a:r>
          </a:p>
          <a:p>
            <a:pPr algn="l">
              <a:lnSpc>
                <a:spcPct val="150000"/>
              </a:lnSpc>
            </a:pPr>
            <a:r>
              <a:rPr lang="hr-HR" sz="1800" dirty="0">
                <a:solidFill>
                  <a:srgbClr val="212A3D"/>
                </a:solidFill>
                <a:latin typeface="Open Sans" panose="020B0606030504020204" pitchFamily="34" charset="0"/>
              </a:rPr>
              <a:t>k</a:t>
            </a:r>
            <a:r>
              <a:rPr lang="hr-HR" sz="1800" b="0" dirty="0">
                <a:solidFill>
                  <a:srgbClr val="212A3D"/>
                </a:solidFill>
                <a:effectLst/>
                <a:latin typeface="Open Sans" panose="020B0606030504020204" pitchFamily="34" charset="0"/>
              </a:rPr>
              <a:t>ljučni dio prijave za dodjelu Erasmus akreditacije je Erasmus plan (</a:t>
            </a:r>
            <a:r>
              <a:rPr lang="hr-HR" sz="1800" b="0" i="1" dirty="0">
                <a:solidFill>
                  <a:srgbClr val="212A3D"/>
                </a:solidFill>
                <a:effectLst/>
                <a:latin typeface="Open Sans" panose="020B0606030504020204" pitchFamily="34" charset="0"/>
              </a:rPr>
              <a:t>Europski razvojni plan škole</a:t>
            </a:r>
            <a:r>
              <a:rPr lang="hr-HR" sz="1800" b="0" dirty="0">
                <a:solidFill>
                  <a:srgbClr val="212A3D"/>
                </a:solidFill>
                <a:effectLst/>
                <a:latin typeface="Open Sans" panose="020B0606030504020204" pitchFamily="34" charset="0"/>
              </a:rPr>
              <a:t>)</a:t>
            </a:r>
          </a:p>
          <a:p>
            <a:pPr marL="0" indent="0" algn="l">
              <a:buNone/>
            </a:pPr>
            <a:endParaRPr lang="hr-HR" b="0" i="0" dirty="0">
              <a:solidFill>
                <a:srgbClr val="212A3D"/>
              </a:solidFill>
              <a:effectLst/>
              <a:latin typeface="Open Sans" panose="020B0606030504020204" pitchFamily="34" charset="0"/>
            </a:endParaRPr>
          </a:p>
          <a:p>
            <a:pPr marL="0" indent="0">
              <a:buNone/>
            </a:pPr>
            <a:endParaRPr lang="hr-HR" dirty="0"/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id="{2DB3DF2A-632F-87A1-673B-92955752B92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392" t="10908" r="4828" b="19473"/>
          <a:stretch/>
        </p:blipFill>
        <p:spPr>
          <a:xfrm>
            <a:off x="266330" y="195310"/>
            <a:ext cx="3457945" cy="1214568"/>
          </a:xfrm>
          <a:prstGeom prst="rect">
            <a:avLst/>
          </a:prstGeom>
        </p:spPr>
      </p:pic>
      <p:pic>
        <p:nvPicPr>
          <p:cNvPr id="5" name="Slika 4">
            <a:extLst>
              <a:ext uri="{FF2B5EF4-FFF2-40B4-BE49-F238E27FC236}">
                <a16:creationId xmlns:a16="http://schemas.microsoft.com/office/drawing/2014/main" id="{3AF5BC0F-6077-8110-7CA5-69D3BA90D72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55296" y="195309"/>
            <a:ext cx="2984303" cy="852441"/>
          </a:xfrm>
          <a:prstGeom prst="rect">
            <a:avLst/>
          </a:prstGeom>
        </p:spPr>
      </p:pic>
      <p:pic>
        <p:nvPicPr>
          <p:cNvPr id="6" name="Slika 5">
            <a:extLst>
              <a:ext uri="{FF2B5EF4-FFF2-40B4-BE49-F238E27FC236}">
                <a16:creationId xmlns:a16="http://schemas.microsoft.com/office/drawing/2014/main" id="{58440734-A9FA-20A4-129F-81D363C9A0B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33543" y="25228"/>
            <a:ext cx="1524914" cy="15547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40082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5E939B2E-0F86-F59B-4F47-3E7DA847A3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0646" y="1905524"/>
            <a:ext cx="11022367" cy="4548542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50000"/>
              </a:lnSpc>
            </a:pPr>
            <a:r>
              <a:rPr lang="hr-HR" b="0" i="0" dirty="0">
                <a:solidFill>
                  <a:srgbClr val="212A3D"/>
                </a:solidFill>
                <a:effectLst/>
                <a:latin typeface="Open Sans" panose="020B0606030504020204" pitchFamily="34" charset="0"/>
              </a:rPr>
              <a:t>akreditacija nije uvjet, ali omogućuje jednostavnije sudjelovanje i trajni pristup financiranju</a:t>
            </a:r>
          </a:p>
          <a:p>
            <a:pPr algn="l">
              <a:lnSpc>
                <a:spcPct val="150000"/>
              </a:lnSpc>
            </a:pPr>
            <a:r>
              <a:rPr lang="hr-HR" b="0" i="0" dirty="0">
                <a:solidFill>
                  <a:srgbClr val="212A3D"/>
                </a:solidFill>
                <a:effectLst/>
                <a:latin typeface="Open Sans" panose="020B0606030504020204" pitchFamily="34" charset="0"/>
              </a:rPr>
              <a:t>dodijeljena akreditacija traje do kraja programa (do 2027. godine)</a:t>
            </a:r>
          </a:p>
          <a:p>
            <a:pPr algn="l">
              <a:lnSpc>
                <a:spcPct val="150000"/>
              </a:lnSpc>
            </a:pPr>
            <a:r>
              <a:rPr lang="hr-HR" dirty="0">
                <a:solidFill>
                  <a:srgbClr val="212A3D"/>
                </a:solidFill>
                <a:latin typeface="Open Sans" panose="020B0606030504020204" pitchFamily="34" charset="0"/>
              </a:rPr>
              <a:t>n</a:t>
            </a:r>
            <a:r>
              <a:rPr lang="hr-HR" b="0" i="0" dirty="0">
                <a:solidFill>
                  <a:srgbClr val="212A3D"/>
                </a:solidFill>
                <a:effectLst/>
                <a:latin typeface="Open Sans" panose="020B0606030504020204" pitchFamily="34" charset="0"/>
              </a:rPr>
              <a:t>ositelj akreditacije i dalje će se svake godine prijavljivati za dodjelu sredstava za projekte, no prijavni je obrazac znatno jednostavniji: potrebno je samo navesti koje se aktivnosti planiraju i koliko će se sudionika uključiti</a:t>
            </a:r>
          </a:p>
          <a:p>
            <a:pPr algn="l">
              <a:lnSpc>
                <a:spcPct val="150000"/>
              </a:lnSpc>
            </a:pPr>
            <a:r>
              <a:rPr lang="hr-HR" dirty="0">
                <a:solidFill>
                  <a:srgbClr val="212A3D"/>
                </a:solidFill>
                <a:latin typeface="Open Sans" panose="020B0606030504020204" pitchFamily="34" charset="0"/>
              </a:rPr>
              <a:t>a</a:t>
            </a:r>
            <a:r>
              <a:rPr lang="hr-HR" b="0" i="0" dirty="0">
                <a:solidFill>
                  <a:srgbClr val="212A3D"/>
                </a:solidFill>
                <a:effectLst/>
                <a:latin typeface="Open Sans" panose="020B0606030504020204" pitchFamily="34" charset="0"/>
              </a:rPr>
              <a:t>ko organizacija djeluje u više područja provedbe programa, potrebno je zatražiti akreditaciju u svakom području zasebno</a:t>
            </a:r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id="{CAD59E51-4DF9-5F38-F213-C6D97E52DCF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392" t="10908" r="4828" b="19473"/>
          <a:stretch/>
        </p:blipFill>
        <p:spPr>
          <a:xfrm>
            <a:off x="266330" y="195310"/>
            <a:ext cx="3457945" cy="1214568"/>
          </a:xfrm>
          <a:prstGeom prst="rect">
            <a:avLst/>
          </a:prstGeom>
        </p:spPr>
      </p:pic>
      <p:pic>
        <p:nvPicPr>
          <p:cNvPr id="5" name="Slika 4">
            <a:extLst>
              <a:ext uri="{FF2B5EF4-FFF2-40B4-BE49-F238E27FC236}">
                <a16:creationId xmlns:a16="http://schemas.microsoft.com/office/drawing/2014/main" id="{A3B5CB0E-20D4-0A58-3FA6-331E82FA674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55296" y="195309"/>
            <a:ext cx="2984303" cy="852441"/>
          </a:xfrm>
          <a:prstGeom prst="rect">
            <a:avLst/>
          </a:prstGeom>
        </p:spPr>
      </p:pic>
      <p:pic>
        <p:nvPicPr>
          <p:cNvPr id="6" name="Slika 5">
            <a:extLst>
              <a:ext uri="{FF2B5EF4-FFF2-40B4-BE49-F238E27FC236}">
                <a16:creationId xmlns:a16="http://schemas.microsoft.com/office/drawing/2014/main" id="{2705D420-2DFD-525D-44A3-74EBF3E4109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33543" y="25228"/>
            <a:ext cx="1524914" cy="15547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56743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0296DD0-600A-32A3-CBE3-15C9D0D2CB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1" y="1063484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hr-HR" sz="2800" i="1" dirty="0"/>
              <a:t>Kako do odobrenog projekta?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8F712486-DD9F-1E79-6C3C-4BBF39D11C6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62001" y="2409656"/>
            <a:ext cx="5257800" cy="3767307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hr-HR" sz="1800" b="1" i="1" dirty="0">
                <a:solidFill>
                  <a:srgbClr val="212A3D"/>
                </a:solidFill>
                <a:effectLst/>
                <a:latin typeface="Open Sans" panose="020B0606030504020204" pitchFamily="34" charset="0"/>
              </a:rPr>
              <a:t>Ključna aktivnost 1 (KA1) – Mobilnost u svrhu učenja za pojedince</a:t>
            </a:r>
          </a:p>
          <a:p>
            <a:pPr algn="l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hr-HR" sz="1600" b="0" i="0" dirty="0">
                <a:solidFill>
                  <a:srgbClr val="212A3D"/>
                </a:solidFill>
                <a:effectLst/>
                <a:latin typeface="Open Sans" panose="020B0606030504020204" pitchFamily="34" charset="0"/>
              </a:rPr>
              <a:t>Mobilnost u svrhu učenja za pojedince u području obrazovanja, osposobljavanja i mladih.</a:t>
            </a:r>
          </a:p>
          <a:p>
            <a:pPr algn="l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hr-HR" sz="1600" b="0" i="0" dirty="0">
                <a:solidFill>
                  <a:srgbClr val="212A3D"/>
                </a:solidFill>
                <a:effectLst/>
                <a:latin typeface="Open Sans" panose="020B0606030504020204" pitchFamily="34" charset="0"/>
              </a:rPr>
              <a:t>Aktivnosti sudjelovanja mladih.</a:t>
            </a:r>
          </a:p>
          <a:p>
            <a:pPr algn="l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hr-HR" sz="1600" b="0" i="0" dirty="0" err="1">
                <a:solidFill>
                  <a:srgbClr val="212A3D"/>
                </a:solidFill>
                <a:effectLst/>
                <a:latin typeface="Open Sans" panose="020B0606030504020204" pitchFamily="34" charset="0"/>
              </a:rPr>
              <a:t>DiscoverEU</a:t>
            </a:r>
            <a:r>
              <a:rPr lang="hr-HR" sz="1600" b="0" i="0" dirty="0">
                <a:solidFill>
                  <a:srgbClr val="212A3D"/>
                </a:solidFill>
                <a:effectLst/>
                <a:latin typeface="Open Sans" panose="020B0606030504020204" pitchFamily="34" charset="0"/>
              </a:rPr>
              <a:t> – aktivnosti uključivanja.</a:t>
            </a:r>
          </a:p>
          <a:p>
            <a:pPr algn="l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hr-HR" sz="1600" b="0" i="0" dirty="0">
                <a:solidFill>
                  <a:srgbClr val="212A3D"/>
                </a:solidFill>
                <a:effectLst/>
                <a:latin typeface="Open Sans" panose="020B0606030504020204" pitchFamily="34" charset="0"/>
              </a:rPr>
              <a:t>Virtualne razmjene u visokom obrazovanju i među mladima.</a:t>
            </a:r>
          </a:p>
          <a:p>
            <a:pPr algn="l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hr-HR" sz="1600" b="0" i="0" dirty="0">
                <a:solidFill>
                  <a:srgbClr val="212A3D"/>
                </a:solidFill>
                <a:effectLst/>
                <a:latin typeface="Open Sans" panose="020B0606030504020204" pitchFamily="34" charset="0"/>
              </a:rPr>
              <a:t>Mobilnost osoblja u području sporta.</a:t>
            </a:r>
          </a:p>
          <a:p>
            <a:pPr marL="0" indent="0">
              <a:buNone/>
            </a:pPr>
            <a:endParaRPr lang="hr-HR" sz="1800" b="1" i="1" dirty="0">
              <a:solidFill>
                <a:srgbClr val="212A3D"/>
              </a:solidFill>
              <a:effectLst/>
              <a:latin typeface="Open Sans" panose="020B0606030504020204" pitchFamily="34" charset="0"/>
            </a:endParaRPr>
          </a:p>
        </p:txBody>
      </p:sp>
      <p:sp>
        <p:nvSpPr>
          <p:cNvPr id="9" name="Rezervirano mjesto sadržaja 8">
            <a:extLst>
              <a:ext uri="{FF2B5EF4-FFF2-40B4-BE49-F238E27FC236}">
                <a16:creationId xmlns:a16="http://schemas.microsoft.com/office/drawing/2014/main" id="{E5DFEFB1-66FE-1E8A-2B02-78B715B5DA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68005" y="2293285"/>
            <a:ext cx="5609208" cy="435133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hr-HR" sz="1800" b="1" i="1" dirty="0">
                <a:solidFill>
                  <a:srgbClr val="212A3D"/>
                </a:solidFill>
                <a:latin typeface="Open Sans" panose="020B0606030504020204" pitchFamily="34" charset="0"/>
              </a:rPr>
              <a:t>Ključna aktivnost 2 (KA2) – Suradnja organizacija i institucija</a:t>
            </a:r>
          </a:p>
          <a:p>
            <a:pPr algn="l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hr-HR" sz="1700" b="0" i="0" dirty="0">
                <a:solidFill>
                  <a:srgbClr val="212A3D"/>
                </a:solidFill>
                <a:effectLst/>
                <a:latin typeface="Open Sans" panose="020B0606030504020204" pitchFamily="34" charset="0"/>
              </a:rPr>
              <a:t>Suradnička partnerstva.</a:t>
            </a:r>
          </a:p>
          <a:p>
            <a:pPr algn="l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hr-HR" sz="1700" b="0" i="0" dirty="0">
                <a:solidFill>
                  <a:srgbClr val="212A3D"/>
                </a:solidFill>
                <a:effectLst/>
                <a:latin typeface="Open Sans" panose="020B0606030504020204" pitchFamily="34" charset="0"/>
              </a:rPr>
              <a:t>Mala partnerstva.</a:t>
            </a:r>
          </a:p>
          <a:p>
            <a:pPr algn="l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hr-HR" sz="1700" b="0" i="0" dirty="0">
                <a:solidFill>
                  <a:srgbClr val="212A3D"/>
                </a:solidFill>
                <a:effectLst/>
                <a:latin typeface="Open Sans" panose="020B0606030504020204" pitchFamily="34" charset="0"/>
              </a:rPr>
              <a:t>Partnerstva za izvrsnost, uključujući centre strukovne izvrsnosti i Akademije za stručno usavršavanje učitelja.</a:t>
            </a:r>
          </a:p>
          <a:p>
            <a:pPr algn="l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hr-HR" sz="1700" b="0" i="0" dirty="0">
                <a:solidFill>
                  <a:srgbClr val="212A3D"/>
                </a:solidFill>
                <a:effectLst/>
                <a:latin typeface="Open Sans" panose="020B0606030504020204" pitchFamily="34" charset="0"/>
              </a:rPr>
              <a:t>Aktivnosti Erasmus </a:t>
            </a:r>
            <a:r>
              <a:rPr lang="hr-HR" sz="1700" b="0" i="0" dirty="0" err="1">
                <a:solidFill>
                  <a:srgbClr val="212A3D"/>
                </a:solidFill>
                <a:effectLst/>
                <a:latin typeface="Open Sans" panose="020B0606030504020204" pitchFamily="34" charset="0"/>
              </a:rPr>
              <a:t>Mundus</a:t>
            </a:r>
            <a:r>
              <a:rPr lang="hr-HR" sz="1700" b="0" i="0" dirty="0">
                <a:solidFill>
                  <a:srgbClr val="212A3D"/>
                </a:solidFill>
                <a:effectLst/>
                <a:latin typeface="Open Sans" panose="020B0606030504020204" pitchFamily="34" charset="0"/>
              </a:rPr>
              <a:t>.</a:t>
            </a:r>
          </a:p>
          <a:p>
            <a:pPr algn="l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hr-HR" sz="1700" b="0" i="0" dirty="0">
                <a:solidFill>
                  <a:srgbClr val="212A3D"/>
                </a:solidFill>
                <a:effectLst/>
                <a:latin typeface="Open Sans" panose="020B0606030504020204" pitchFamily="34" charset="0"/>
              </a:rPr>
              <a:t>Partnerstva za inovacije, poput saveza za inovacije.</a:t>
            </a:r>
          </a:p>
          <a:p>
            <a:pPr algn="l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hr-HR" sz="1700" b="0" i="0" dirty="0">
                <a:solidFill>
                  <a:srgbClr val="212A3D"/>
                </a:solidFill>
                <a:effectLst/>
                <a:latin typeface="Open Sans" panose="020B0606030504020204" pitchFamily="34" charset="0"/>
              </a:rPr>
              <a:t>Jačanje kapaciteta u području visokog obrazovanja, strukovnog obrazovanja i osposobljavanja, mladih i sporta.</a:t>
            </a:r>
          </a:p>
          <a:p>
            <a:pPr algn="l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hr-HR" sz="1700" b="0" i="0" dirty="0">
                <a:solidFill>
                  <a:srgbClr val="212A3D"/>
                </a:solidFill>
                <a:effectLst/>
                <a:latin typeface="Open Sans" panose="020B0606030504020204" pitchFamily="34" charset="0"/>
              </a:rPr>
              <a:t>Neprofitna europska sportska događanja.</a:t>
            </a:r>
          </a:p>
          <a:p>
            <a:pPr marL="0" indent="0">
              <a:buNone/>
            </a:pPr>
            <a:endParaRPr lang="hr-HR" sz="1800" dirty="0"/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id="{C1F70850-85CA-DD32-F721-5B0E6FF3C6F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392" t="10908" r="4828" b="19473"/>
          <a:stretch/>
        </p:blipFill>
        <p:spPr>
          <a:xfrm>
            <a:off x="266330" y="195310"/>
            <a:ext cx="3457945" cy="1214568"/>
          </a:xfrm>
          <a:prstGeom prst="rect">
            <a:avLst/>
          </a:prstGeom>
        </p:spPr>
      </p:pic>
      <p:pic>
        <p:nvPicPr>
          <p:cNvPr id="5" name="Slika 4">
            <a:extLst>
              <a:ext uri="{FF2B5EF4-FFF2-40B4-BE49-F238E27FC236}">
                <a16:creationId xmlns:a16="http://schemas.microsoft.com/office/drawing/2014/main" id="{2926D4C6-513E-5429-8061-49427D835C0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55296" y="195309"/>
            <a:ext cx="2984303" cy="852441"/>
          </a:xfrm>
          <a:prstGeom prst="rect">
            <a:avLst/>
          </a:prstGeom>
        </p:spPr>
      </p:pic>
      <p:sp>
        <p:nvSpPr>
          <p:cNvPr id="7" name="TekstniOkvir 6">
            <a:extLst>
              <a:ext uri="{FF2B5EF4-FFF2-40B4-BE49-F238E27FC236}">
                <a16:creationId xmlns:a16="http://schemas.microsoft.com/office/drawing/2014/main" id="{E845AA36-FB1E-5845-8B8F-C83D4282FF7B}"/>
              </a:ext>
            </a:extLst>
          </p:cNvPr>
          <p:cNvSpPr txBox="1"/>
          <p:nvPr/>
        </p:nvSpPr>
        <p:spPr>
          <a:xfrm>
            <a:off x="1010205" y="6112770"/>
            <a:ext cx="245689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r-HR" dirty="0">
                <a:hlinkClick r:id="rId4"/>
              </a:rPr>
              <a:t>https://www.ampeu.hr/</a:t>
            </a:r>
            <a:r>
              <a:rPr lang="hr-HR" dirty="0"/>
              <a:t> </a:t>
            </a:r>
          </a:p>
        </p:txBody>
      </p:sp>
      <p:pic>
        <p:nvPicPr>
          <p:cNvPr id="10" name="Slika 9">
            <a:extLst>
              <a:ext uri="{FF2B5EF4-FFF2-40B4-BE49-F238E27FC236}">
                <a16:creationId xmlns:a16="http://schemas.microsoft.com/office/drawing/2014/main" id="{9C0EA7FA-0BC8-A365-531E-AB5A1161C31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33543" y="25228"/>
            <a:ext cx="1524914" cy="15547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43141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</TotalTime>
  <Words>775</Words>
  <Application>Microsoft Office PowerPoint</Application>
  <PresentationFormat>Široki zaslon</PresentationFormat>
  <Paragraphs>102</Paragraphs>
  <Slides>14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6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14</vt:i4>
      </vt:variant>
    </vt:vector>
  </HeadingPairs>
  <TitlesOfParts>
    <vt:vector size="21" baseType="lpstr">
      <vt:lpstr>Arial</vt:lpstr>
      <vt:lpstr>Calibri</vt:lpstr>
      <vt:lpstr>Calibri Light</vt:lpstr>
      <vt:lpstr>Open Sans</vt:lpstr>
      <vt:lpstr>var(--font-secondary)</vt:lpstr>
      <vt:lpstr>Verdana</vt:lpstr>
      <vt:lpstr>Tema sustava Office</vt:lpstr>
      <vt:lpstr>Priprema i provedba EU projekata  Erasmus + kao primjer dobre prakse</vt:lpstr>
      <vt:lpstr>Erasmus+ OBOGAĆUJE ŽIVOTE I ŠIRI VIDIKE </vt:lpstr>
      <vt:lpstr>Zašto je taj program važan? </vt:lpstr>
      <vt:lpstr>Pregled programa Erasmus+</vt:lpstr>
      <vt:lpstr>1. Odgoj i opće obrazovanje</vt:lpstr>
      <vt:lpstr>2. Strukovno obrazovanje i osposobljavanje</vt:lpstr>
      <vt:lpstr>6. Erasmus akreditacija</vt:lpstr>
      <vt:lpstr>PowerPoint prezentacija</vt:lpstr>
      <vt:lpstr>Kako do odobrenog projekta?</vt:lpstr>
      <vt:lpstr>Kako početi?</vt:lpstr>
      <vt:lpstr>IDEJA </vt:lpstr>
      <vt:lpstr>POTPORA</vt:lpstr>
      <vt:lpstr>Primjer dobre prakse</vt:lpstr>
      <vt:lpstr>Novi projekt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Priprema i provedba EU projekata – primjer dobre prakse</dc:title>
  <dc:creator>Marijana Zaninović</dc:creator>
  <cp:lastModifiedBy>Marijana Zaninović</cp:lastModifiedBy>
  <cp:revision>6</cp:revision>
  <dcterms:created xsi:type="dcterms:W3CDTF">2023-12-06T10:29:48Z</dcterms:created>
  <dcterms:modified xsi:type="dcterms:W3CDTF">2023-12-19T11:51:52Z</dcterms:modified>
</cp:coreProperties>
</file>