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2" r:id="rId9"/>
    <p:sldId id="265" r:id="rId10"/>
    <p:sldId id="266" r:id="rId11"/>
    <p:sldId id="267" r:id="rId12"/>
    <p:sldId id="268" r:id="rId13"/>
    <p:sldId id="263" r:id="rId14"/>
    <p:sldId id="272" r:id="rId1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rednji stil 4 - Isticanj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D8A3494-B8F8-4F66-02F0-91054F958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2D1ECFB-C261-9788-F638-44CEFA3E2A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C00171A-5479-90CF-129C-DD906D90B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5E8D-4BE9-40D5-AB91-1F96C2596ED7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0BCC3C1-9944-E23A-9059-3F6D854C2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A06CA3A-1DC7-5FAD-3F48-6E8873590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E7E0-DF9B-4879-995C-E033D3D4FA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6186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11C8D5B-6EB3-4EAA-C8EF-D65BB33F0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EED8FE0C-62F0-BECC-F59A-92956F6EF3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A2516A4-BA26-FB9C-BC57-BF8695EE8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5E8D-4BE9-40D5-AB91-1F96C2596ED7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6CAC62B-B5EC-4EE6-6C8F-F1A80FE69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52978C8-AB79-210A-C272-5A2B11BD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E7E0-DF9B-4879-995C-E033D3D4FA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0086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4B43B170-D4D3-C282-3AD5-F45392DDE4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0327F9AF-9E6E-0859-27FA-C52CB8B1E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3ABD225-AB80-D5DB-66A1-1BC899296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5E8D-4BE9-40D5-AB91-1F96C2596ED7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F9CB5C4-2D31-394E-E63C-3516A8C9A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C1EF008-DD0C-7DEB-1571-02BFBE6CA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E7E0-DF9B-4879-995C-E033D3D4FA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741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BA56E28-EE9A-5513-8A42-14E3F737F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2A85010-CBAF-82B4-5209-AA0818F36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50A5F03-D6FB-88A7-49E3-05CF7A13A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5E8D-4BE9-40D5-AB91-1F96C2596ED7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7AFA5E9-D0D6-6B7B-BBCD-0F5115EEE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C0F9454-8A77-6DCA-FE6B-D2F27DF75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E7E0-DF9B-4879-995C-E033D3D4FA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39067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6ED9E91-A9BB-2718-3EE1-CDC196BF9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34322E4-A03D-98E0-7AD7-D76B47181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E742B90-6EB5-6755-C501-B378808CC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5E8D-4BE9-40D5-AB91-1F96C2596ED7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8D73D0C-1B96-8761-A825-396A06E79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C5359A8-F3A8-D4D9-B13D-EFFEDC585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E7E0-DF9B-4879-995C-E033D3D4FA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6610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A345FC8-3D8B-3C91-B5EB-35418E79D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ED493B0-A870-149A-422E-4BD128ACA7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E1DC39F0-D39D-2757-1571-41919C602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5FBE0E6-BE5F-B478-7943-2F073C832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5E8D-4BE9-40D5-AB91-1F96C2596ED7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E14D1CF-11FA-DE8E-A0F8-31EEAE006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8FB9E46-38B4-0759-1B41-A3357AE8A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E7E0-DF9B-4879-995C-E033D3D4FA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7007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BAF17E-6798-35F6-EBAA-95BDDC8B6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BD9DB7CE-6A35-B3C2-9543-0C76F5F4E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B308180-E6A8-416C-2041-C4CF6335AB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A8C6E957-A749-6850-1812-025955B0AC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3327B949-0B8E-1261-AB79-1B9D876E76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D2D0B15D-CF27-424F-73C8-71769A136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5E8D-4BE9-40D5-AB91-1F96C2596ED7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E5AC648B-5691-5F54-8C97-A6F28AB8C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FEB804C0-DC56-565C-9E23-EB94CAEC2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E7E0-DF9B-4879-995C-E033D3D4FA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078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69D20B8-3474-5AB8-689E-AF2D4E45F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19D3260B-BC5F-FDAB-85FA-0366AF6EB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5E8D-4BE9-40D5-AB91-1F96C2596ED7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50AEAC24-7C4B-FF81-BEDA-6DA803CC1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46D3C917-D8C7-C97E-901D-DEF0A5336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E7E0-DF9B-4879-995C-E033D3D4FA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9860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7C75F147-7A27-4DD8-B473-186A631DF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5E8D-4BE9-40D5-AB91-1F96C2596ED7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1782553C-EE91-E4CB-DCEF-AF98257DB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B3E9CC13-6979-6D98-558E-0FE30C2E1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E7E0-DF9B-4879-995C-E033D3D4FA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8353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0053BE-DF2A-6D29-A70C-19F8391A6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D38FFC2-4258-2DFB-6C45-9EEDFA26B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7A4A12BE-89DE-00CD-99DC-B69C36A415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4BABAE49-3B59-F3D8-5019-512E2DE16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5E8D-4BE9-40D5-AB91-1F96C2596ED7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7F27374-1A7F-2921-C90A-509DEE451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449DD87-4CD8-22E8-8B8F-A93DA970F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E7E0-DF9B-4879-995C-E033D3D4FA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3775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BBDAB2-B406-45E6-3BB3-E7D2E8EF8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777AE1DF-2BAB-3105-3A26-775CA5EE0F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7B38200-FF76-D237-8D39-D00931C8D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E49971F-B71B-46EE-EDE7-5FC9F9B47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75E8D-4BE9-40D5-AB91-1F96C2596ED7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F4F86E8-3212-F79B-C595-C40B7CD9F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D9747A2-0DAE-A80B-BD32-FBA77CC0B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7E7E0-DF9B-4879-995C-E033D3D4FA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72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F56E828A-57BC-C9CC-2D32-7B4946647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F1B84C4C-8607-166E-FB8D-D0B73C0C5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5620E13-9221-E346-B68B-474C2ED951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75E8D-4BE9-40D5-AB91-1F96C2596ED7}" type="datetimeFigureOut">
              <a:rPr lang="hr-HR" smtClean="0"/>
              <a:t>19.12.2023.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2F9C605-8767-EAA4-E304-6178B3EA5A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FC598F0-25CE-4EB1-D934-1CE4067AF0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7E7E0-DF9B-4879-995C-E033D3D4FA0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8261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erasmus-plus.ec.europa.eu/erasmus-programme-guide" TargetMode="External"/><Relationship Id="rId3" Type="http://schemas.openxmlformats.org/officeDocument/2006/relationships/hyperlink" Target="https://www.ampeu.hr/erasmus/prioriteti/digitalna-transformacija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www.ampeu.hr/erasmus/prioriteti/prioritet-ukljucivost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png"/><Relationship Id="rId11" Type="http://schemas.openxmlformats.org/officeDocument/2006/relationships/image" Target="../media/image3.png"/><Relationship Id="rId5" Type="http://schemas.openxmlformats.org/officeDocument/2006/relationships/hyperlink" Target="https://www.ampeu.hr/erasmus/prioriteti/sudjelovanje-u-demokratakom-%C5%BEivotu" TargetMode="External"/><Relationship Id="rId10" Type="http://schemas.openxmlformats.org/officeDocument/2006/relationships/hyperlink" Target="https://www.ampeu.hr/files/Prakti%C4%8Dan-vodi%C4%8D-za-ravnatelje-i-stru%C4%8Dne-timove-u-%C5%A1kolama.pdf" TargetMode="External"/><Relationship Id="rId4" Type="http://schemas.openxmlformats.org/officeDocument/2006/relationships/hyperlink" Target="https://www.ampeu.hr/erasmus/prioriteti/okoli%C5%A1-i-borba-protiv-klimatskih-promjena" TargetMode="External"/><Relationship Id="rId9" Type="http://schemas.openxmlformats.org/officeDocument/2006/relationships/hyperlink" Target="https://www.ampeu.hr/erasmus/koraci-za-sudjelovanje-3/pisanje-i-prijava-projekta-2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anva.com/design/DAFscDIS4e8/4AZiTRAB11gtiWXqdvoECw/edit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hyperlink" Target="https://www.ampeu.h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E7F1FE-44E7-2A64-37C3-094D40394F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54518"/>
            <a:ext cx="9144000" cy="2387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r-HR" sz="4400" b="1" dirty="0"/>
              <a:t>Priprema i provedba EU projekata </a:t>
            </a:r>
            <a:br>
              <a:rPr lang="hr-HR" dirty="0"/>
            </a:br>
            <a:r>
              <a:rPr lang="hr-HR" sz="4000" b="1" dirty="0"/>
              <a:t>Erasmus + kao primjer dobre prakse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35B66E2-E484-DF46-4F3D-D7C6D4B8C7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86758"/>
            <a:ext cx="9144000" cy="1655762"/>
          </a:xfrm>
        </p:spPr>
        <p:txBody>
          <a:bodyPr/>
          <a:lstStyle/>
          <a:p>
            <a:r>
              <a:rPr lang="hr-HR" dirty="0"/>
              <a:t>Mirko Antunović, ravnatelj</a:t>
            </a:r>
          </a:p>
          <a:p>
            <a:r>
              <a:rPr lang="hr-HR" dirty="0"/>
              <a:t>Marijana Zaninović, koordinator Erasmus + projekata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07D8077F-DF5F-F563-CADE-4A3F0F774D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92" t="10908" r="4828" b="19473"/>
          <a:stretch/>
        </p:blipFill>
        <p:spPr>
          <a:xfrm>
            <a:off x="266330" y="195310"/>
            <a:ext cx="3457945" cy="1214568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0B6CF5C4-79ED-CB92-6731-BC53D201F0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5296" y="195309"/>
            <a:ext cx="2984303" cy="852441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A8BF6DEA-3B6F-994E-1476-176A31A330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3543" y="25228"/>
            <a:ext cx="1524914" cy="155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503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DAD5D39-F86D-276A-3B2E-D0939C115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202650"/>
            <a:ext cx="10515600" cy="1325563"/>
          </a:xfrm>
        </p:spPr>
        <p:txBody>
          <a:bodyPr/>
          <a:lstStyle/>
          <a:p>
            <a:pPr algn="ctr"/>
            <a:r>
              <a:rPr lang="hr-HR" i="1" dirty="0"/>
              <a:t>Kako početi?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0757CDD3-079B-F2E9-429C-AC081FE2AD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92" t="10908" r="4828" b="19473"/>
          <a:stretch/>
        </p:blipFill>
        <p:spPr>
          <a:xfrm>
            <a:off x="266330" y="195310"/>
            <a:ext cx="3457945" cy="1214568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25C0CF0F-0DFD-32E9-6B6F-AA90D955F2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5296" y="195309"/>
            <a:ext cx="2984303" cy="852441"/>
          </a:xfrm>
          <a:prstGeom prst="rect">
            <a:avLst/>
          </a:prstGeom>
        </p:spPr>
      </p:pic>
      <p:pic>
        <p:nvPicPr>
          <p:cNvPr id="9" name="Slika 8" descr="Slika na kojoj se prikazuje tekst, dijagram, dizajn&#10;&#10;Opis je automatski generiran">
            <a:extLst>
              <a:ext uri="{FF2B5EF4-FFF2-40B4-BE49-F238E27FC236}">
                <a16:creationId xmlns:a16="http://schemas.microsoft.com/office/drawing/2014/main" id="{E2E91886-0DB1-B01D-47F8-554360471F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60" y="2635689"/>
            <a:ext cx="5398379" cy="3545204"/>
          </a:xfrm>
          <a:prstGeom prst="rect">
            <a:avLst/>
          </a:prstGeom>
        </p:spPr>
      </p:pic>
      <p:sp>
        <p:nvSpPr>
          <p:cNvPr id="12" name="TekstniOkvir 11">
            <a:extLst>
              <a:ext uri="{FF2B5EF4-FFF2-40B4-BE49-F238E27FC236}">
                <a16:creationId xmlns:a16="http://schemas.microsoft.com/office/drawing/2014/main" id="{D2A841CA-1CBD-BBE3-9844-05084C55E1DF}"/>
              </a:ext>
            </a:extLst>
          </p:cNvPr>
          <p:cNvSpPr txBox="1"/>
          <p:nvPr/>
        </p:nvSpPr>
        <p:spPr>
          <a:xfrm>
            <a:off x="7199536" y="3044837"/>
            <a:ext cx="2991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b="1" i="0" dirty="0">
                <a:effectLst/>
                <a:latin typeface="var(--font-secondary)"/>
              </a:rPr>
              <a:t>Rokovi za podnošenje prijava</a:t>
            </a:r>
          </a:p>
          <a:p>
            <a:pPr algn="l"/>
            <a:endParaRPr lang="hr-HR" b="1" i="0" dirty="0">
              <a:effectLst/>
              <a:latin typeface="var(--font-secondary)"/>
            </a:endParaRPr>
          </a:p>
        </p:txBody>
      </p:sp>
      <p:graphicFrame>
        <p:nvGraphicFramePr>
          <p:cNvPr id="13" name="Tablica 12">
            <a:extLst>
              <a:ext uri="{FF2B5EF4-FFF2-40B4-BE49-F238E27FC236}">
                <a16:creationId xmlns:a16="http://schemas.microsoft.com/office/drawing/2014/main" id="{8BD2FAC8-EB60-D941-0F8B-2A762F0A89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677840"/>
              </p:ext>
            </p:extLst>
          </p:nvPr>
        </p:nvGraphicFramePr>
        <p:xfrm>
          <a:off x="6002211" y="3798644"/>
          <a:ext cx="5879977" cy="182919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87057">
                  <a:extLst>
                    <a:ext uri="{9D8B030D-6E8A-4147-A177-3AD203B41FA5}">
                      <a16:colId xmlns:a16="http://schemas.microsoft.com/office/drawing/2014/main" val="562707892"/>
                    </a:ext>
                  </a:extLst>
                </a:gridCol>
                <a:gridCol w="3692920">
                  <a:extLst>
                    <a:ext uri="{9D8B030D-6E8A-4147-A177-3AD203B41FA5}">
                      <a16:colId xmlns:a16="http://schemas.microsoft.com/office/drawing/2014/main" val="667563035"/>
                    </a:ext>
                  </a:extLst>
                </a:gridCol>
              </a:tblGrid>
              <a:tr h="609731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hr-HR" b="0" dirty="0"/>
                        <a:t>Ključna aktivnost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hr-H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 veljače 2024. u 12:00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723427"/>
                  </a:ext>
                </a:extLst>
              </a:tr>
              <a:tr h="609731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hr-HR" dirty="0"/>
                        <a:t>Ključna aktivnost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ožujka 2024. u 12:00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715177"/>
                  </a:ext>
                </a:extLst>
              </a:tr>
              <a:tr h="609731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hr-HR" dirty="0"/>
                        <a:t>Erasmus akreditacija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listopada 2024. u 12:00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8397"/>
                  </a:ext>
                </a:extLst>
              </a:tr>
            </a:tbl>
          </a:graphicData>
        </a:graphic>
      </p:graphicFrame>
      <p:pic>
        <p:nvPicPr>
          <p:cNvPr id="14" name="Slika 13">
            <a:extLst>
              <a:ext uri="{FF2B5EF4-FFF2-40B4-BE49-F238E27FC236}">
                <a16:creationId xmlns:a16="http://schemas.microsoft.com/office/drawing/2014/main" id="{FD05B8EE-AC91-5ACF-5648-15B1880BD2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3543" y="25228"/>
            <a:ext cx="1524914" cy="155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850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slov 11">
            <a:extLst>
              <a:ext uri="{FF2B5EF4-FFF2-40B4-BE49-F238E27FC236}">
                <a16:creationId xmlns:a16="http://schemas.microsoft.com/office/drawing/2014/main" id="{AC3DFC78-5DCE-D8BC-BB5E-9469CCCDA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619" y="1616681"/>
            <a:ext cx="10515600" cy="1325563"/>
          </a:xfrm>
        </p:spPr>
        <p:txBody>
          <a:bodyPr/>
          <a:lstStyle/>
          <a:p>
            <a:pPr algn="ctr"/>
            <a:r>
              <a:rPr lang="hr-HR" b="1" dirty="0"/>
              <a:t>IDEJA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E480EBD-CF52-477D-6D6A-AB9559B5E4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8819" y="2311352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 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13" name="Rezervirano mjesto sadržaja 12">
            <a:extLst>
              <a:ext uri="{FF2B5EF4-FFF2-40B4-BE49-F238E27FC236}">
                <a16:creationId xmlns:a16="http://schemas.microsoft.com/office/drawing/2014/main" id="{CE6D6EFD-9519-273F-8D79-057C2EA2BE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9296" y="2730199"/>
            <a:ext cx="5181600" cy="3128115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PRIORITETI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sv-SE" sz="1800" b="1" i="0" u="none" strike="noStrike" dirty="0">
                <a:solidFill>
                  <a:srgbClr val="C00000"/>
                </a:solidFill>
                <a:effectLst/>
                <a:latin typeface="Open Sans" panose="020B0606030504020204" pitchFamily="34" charset="0"/>
                <a:hlinkClick r:id="rId2" tooltip="Uključivanje i raznolikos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Uključivanje i raznolikost</a:t>
            </a:r>
            <a:endParaRPr lang="sv-SE" sz="1800" b="0" i="0" dirty="0">
              <a:solidFill>
                <a:srgbClr val="C00000"/>
              </a:solidFill>
              <a:effectLst/>
              <a:latin typeface="Open Sans" panose="020B0606030504020204" pitchFamily="34" charset="0"/>
            </a:endParaRPr>
          </a:p>
          <a:p>
            <a:pPr marL="0" indent="0" algn="l">
              <a:lnSpc>
                <a:spcPct val="150000"/>
              </a:lnSpc>
              <a:buNone/>
            </a:pPr>
            <a:r>
              <a:rPr lang="sv-SE" sz="1800" b="1" i="0" u="none" strike="noStrike" dirty="0">
                <a:solidFill>
                  <a:srgbClr val="C00000"/>
                </a:solidFill>
                <a:effectLst/>
                <a:latin typeface="Open Sans" panose="020B0606030504020204" pitchFamily="34" charset="0"/>
                <a:hlinkClick r:id="rId3" tooltip="Digitalna transformacij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Digitalna transformacija</a:t>
            </a:r>
            <a:endParaRPr lang="sv-SE" sz="1800" b="0" i="0" dirty="0">
              <a:solidFill>
                <a:srgbClr val="C00000"/>
              </a:solidFill>
              <a:effectLst/>
              <a:latin typeface="Open Sans" panose="020B0606030504020204" pitchFamily="34" charset="0"/>
            </a:endParaRPr>
          </a:p>
          <a:p>
            <a:pPr marL="0" indent="0" algn="l">
              <a:lnSpc>
                <a:spcPct val="150000"/>
              </a:lnSpc>
              <a:buNone/>
            </a:pPr>
            <a:r>
              <a:rPr lang="sv-SE" sz="1800" b="1" i="0" u="none" strike="noStrike" dirty="0">
                <a:solidFill>
                  <a:srgbClr val="C00000"/>
                </a:solidFill>
                <a:effectLst/>
                <a:latin typeface="Open Sans" panose="020B0606030504020204" pitchFamily="34" charset="0"/>
                <a:hlinkClick r:id="rId4" tooltip="Okoliš i borba protiv klimatskih promjen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Okoliš i borba protiv klimatskih promjena</a:t>
            </a:r>
            <a:endParaRPr lang="sv-SE" sz="1800" b="0" i="0" dirty="0">
              <a:solidFill>
                <a:srgbClr val="C00000"/>
              </a:solidFill>
              <a:effectLst/>
              <a:latin typeface="Open Sans" panose="020B0606030504020204" pitchFamily="34" charset="0"/>
            </a:endParaRPr>
          </a:p>
          <a:p>
            <a:pPr marL="0" indent="0" algn="l">
              <a:lnSpc>
                <a:spcPct val="150000"/>
              </a:lnSpc>
              <a:buNone/>
            </a:pPr>
            <a:r>
              <a:rPr lang="sv-SE" sz="1800" b="1" i="0" u="none" strike="noStrike" dirty="0">
                <a:solidFill>
                  <a:srgbClr val="C00000"/>
                </a:solidFill>
                <a:effectLst/>
                <a:latin typeface="Open Sans" panose="020B0606030504020204" pitchFamily="34" charset="0"/>
                <a:hlinkClick r:id="rId5" tooltip="Sudjelovanje u demokratskom životu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Sudjelovanje u demokratskom životu</a:t>
            </a:r>
            <a:endParaRPr lang="sv-SE" sz="1800" b="0" i="0" dirty="0">
              <a:solidFill>
                <a:srgbClr val="C00000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12CC95CE-E2D6-12D5-7C21-42E5D9C79DE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392" t="10908" r="4828" b="19473"/>
          <a:stretch/>
        </p:blipFill>
        <p:spPr>
          <a:xfrm>
            <a:off x="266330" y="195310"/>
            <a:ext cx="3457945" cy="1214568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51EDBB83-E411-01E2-691D-43A107E8967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55296" y="195309"/>
            <a:ext cx="2984303" cy="852441"/>
          </a:xfrm>
          <a:prstGeom prst="rect">
            <a:avLst/>
          </a:prstGeom>
        </p:spPr>
      </p:pic>
      <p:sp>
        <p:nvSpPr>
          <p:cNvPr id="7" name="TekstniOkvir 6">
            <a:extLst>
              <a:ext uri="{FF2B5EF4-FFF2-40B4-BE49-F238E27FC236}">
                <a16:creationId xmlns:a16="http://schemas.microsoft.com/office/drawing/2014/main" id="{39A3A06F-FE28-5079-0788-5A41C5F1B3B0}"/>
              </a:ext>
            </a:extLst>
          </p:cNvPr>
          <p:cNvSpPr txBox="1"/>
          <p:nvPr/>
        </p:nvSpPr>
        <p:spPr>
          <a:xfrm>
            <a:off x="988419" y="2617762"/>
            <a:ext cx="47824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hr-HR" dirty="0">
              <a:hlinkClick r:id="rId8"/>
            </a:endParaRPr>
          </a:p>
          <a:p>
            <a:r>
              <a:rPr lang="hr-HR" dirty="0">
                <a:hlinkClick r:id="rId8"/>
              </a:rPr>
              <a:t>https://erasmus-plus.ec.europa.eu/erasmus-programme-guide</a:t>
            </a:r>
            <a:endParaRPr lang="hr-HR" dirty="0"/>
          </a:p>
          <a:p>
            <a:endParaRPr lang="hr-HR" dirty="0"/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00C3AC43-AE1D-9D91-13D5-3450593965A1}"/>
              </a:ext>
            </a:extLst>
          </p:cNvPr>
          <p:cNvSpPr txBox="1"/>
          <p:nvPr/>
        </p:nvSpPr>
        <p:spPr>
          <a:xfrm>
            <a:off x="999886" y="3594793"/>
            <a:ext cx="45516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hr-HR" dirty="0">
              <a:hlinkClick r:id="rId9"/>
            </a:endParaRPr>
          </a:p>
          <a:p>
            <a:r>
              <a:rPr lang="hr-HR" dirty="0">
                <a:hlinkClick r:id="rId9"/>
              </a:rPr>
              <a:t>https://www.ampeu.hr/erasmus/koraci-za-sudjelovanje-3/pisanje-i-prijava-projekta-2</a:t>
            </a:r>
            <a:r>
              <a:rPr lang="hr-HR" dirty="0"/>
              <a:t> </a:t>
            </a: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91548468-35D7-6F56-B7E5-10564BA53875}"/>
              </a:ext>
            </a:extLst>
          </p:cNvPr>
          <p:cNvSpPr txBox="1"/>
          <p:nvPr/>
        </p:nvSpPr>
        <p:spPr>
          <a:xfrm>
            <a:off x="944435" y="4655317"/>
            <a:ext cx="552006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>
                <a:hlinkClick r:id="rId10"/>
              </a:rPr>
              <a:t>https://www.ampeu.hr/files/Prakti%C4%8Dan-vodi%C4%8D-za-ravnatelje-i-stru%C4%8Dne-timove-u-%C5%A1kolama.pdf</a:t>
            </a:r>
            <a:r>
              <a:rPr lang="hr-HR" dirty="0"/>
              <a:t> </a:t>
            </a:r>
          </a:p>
        </p:txBody>
      </p:sp>
      <p:pic>
        <p:nvPicPr>
          <p:cNvPr id="14" name="Slika 13">
            <a:extLst>
              <a:ext uri="{FF2B5EF4-FFF2-40B4-BE49-F238E27FC236}">
                <a16:creationId xmlns:a16="http://schemas.microsoft.com/office/drawing/2014/main" id="{14CB7B92-35C6-EE65-D1DC-722668B5B82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33543" y="25228"/>
            <a:ext cx="1524914" cy="155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670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631B15-66F7-7319-CD5E-7764D63D5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54919"/>
            <a:ext cx="10515600" cy="1325563"/>
          </a:xfrm>
        </p:spPr>
        <p:txBody>
          <a:bodyPr/>
          <a:lstStyle/>
          <a:p>
            <a:pPr algn="ctr"/>
            <a:r>
              <a:rPr lang="hr-HR" b="1" i="1" dirty="0"/>
              <a:t>POTPORA</a:t>
            </a:r>
          </a:p>
        </p:txBody>
      </p:sp>
      <p:sp>
        <p:nvSpPr>
          <p:cNvPr id="6" name="Rezervirano mjesto sadržaja 2">
            <a:extLst>
              <a:ext uri="{FF2B5EF4-FFF2-40B4-BE49-F238E27FC236}">
                <a16:creationId xmlns:a16="http://schemas.microsoft.com/office/drawing/2014/main" id="{59D01325-5260-BB62-8AEB-C9384509E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1668" y="2549910"/>
            <a:ext cx="5181600" cy="330935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r-HR" i="1" dirty="0"/>
              <a:t>Projektni tim škole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/>
              <a:t>- ravnatelj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/>
              <a:t>- koordinator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/>
              <a:t>- računovođa</a:t>
            </a:r>
          </a:p>
        </p:txBody>
      </p:sp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id="{A5E631AD-E242-009F-2F50-D1BE93B3DA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732" y="2549910"/>
            <a:ext cx="5181600" cy="3039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r-HR" i="1" dirty="0"/>
              <a:t>Školski projektni tim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/>
              <a:t>- prošireni Projektni tim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/>
              <a:t>- nastavnici, stručni suradnici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3E8805F0-7912-06B5-BDAE-37EF2B9A5F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92" t="10908" r="4828" b="19473"/>
          <a:stretch/>
        </p:blipFill>
        <p:spPr>
          <a:xfrm>
            <a:off x="266330" y="195310"/>
            <a:ext cx="3457945" cy="1214568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5DF93A49-F6DD-10ED-0954-2B23D71DEC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5296" y="195309"/>
            <a:ext cx="2984303" cy="852441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32892C42-2D15-E7C9-DDD1-9E9B1F0AF4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3543" y="25228"/>
            <a:ext cx="1524914" cy="155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743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43306B-2953-8CD9-7C18-D1EDFEED3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802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r-HR" sz="4000" b="1" i="1" dirty="0"/>
              <a:t>Primjer dobre prakse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F881FCB-BD2C-69BF-4636-4DDF03BB3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8090" y="2453571"/>
            <a:ext cx="7536664" cy="248540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hr-HR" dirty="0"/>
              <a:t>KA229_strateška partnerstva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i="1" dirty="0"/>
              <a:t>YES: Young </a:t>
            </a:r>
            <a:r>
              <a:rPr lang="hr-HR" i="1" dirty="0" err="1"/>
              <a:t>Europeans</a:t>
            </a:r>
            <a:r>
              <a:rPr lang="hr-HR" i="1" dirty="0"/>
              <a:t> for </a:t>
            </a:r>
            <a:r>
              <a:rPr lang="hr-HR" i="1" dirty="0" err="1"/>
              <a:t>sustainability</a:t>
            </a:r>
            <a:endParaRPr lang="hr-HR" i="1" dirty="0"/>
          </a:p>
          <a:p>
            <a:pPr>
              <a:lnSpc>
                <a:spcPct val="150000"/>
              </a:lnSpc>
            </a:pPr>
            <a:r>
              <a:rPr lang="hr-HR" dirty="0"/>
              <a:t>2020. -2023. god.</a:t>
            </a:r>
          </a:p>
          <a:p>
            <a:pPr>
              <a:lnSpc>
                <a:spcPct val="150000"/>
              </a:lnSpc>
            </a:pPr>
            <a:r>
              <a:rPr lang="hr-HR" b="0" i="0" dirty="0">
                <a:solidFill>
                  <a:srgbClr val="000000"/>
                </a:solidFill>
                <a:effectLst/>
              </a:rPr>
              <a:t>24.780,00 EUR</a:t>
            </a:r>
          </a:p>
          <a:p>
            <a:endParaRPr lang="hr-HR" sz="20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hr-HR" sz="2000" dirty="0"/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FFB822D0-5366-EB84-71D1-939B8FFE34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92" t="10908" r="4828" b="19473"/>
          <a:stretch/>
        </p:blipFill>
        <p:spPr>
          <a:xfrm>
            <a:off x="266330" y="195310"/>
            <a:ext cx="3457945" cy="1214568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D26CA0A4-ACC1-508F-3912-0A8D4B2EAC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5296" y="195309"/>
            <a:ext cx="2984303" cy="852441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0691195-9BCA-4777-D377-DBFEA240D1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910" y="2586052"/>
            <a:ext cx="2436612" cy="2485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id="{C8780657-F0C2-EACD-9A6A-3D3FB5BDEA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3543" y="25228"/>
            <a:ext cx="1524914" cy="1554731"/>
          </a:xfrm>
          <a:prstGeom prst="rect">
            <a:avLst/>
          </a:prstGeom>
        </p:spPr>
      </p:pic>
      <p:sp>
        <p:nvSpPr>
          <p:cNvPr id="7" name="TekstniOkvir 6">
            <a:extLst>
              <a:ext uri="{FF2B5EF4-FFF2-40B4-BE49-F238E27FC236}">
                <a16:creationId xmlns:a16="http://schemas.microsoft.com/office/drawing/2014/main" id="{0D57C06B-1EF8-A783-D467-9FB8F07473BE}"/>
              </a:ext>
            </a:extLst>
          </p:cNvPr>
          <p:cNvSpPr txBox="1"/>
          <p:nvPr/>
        </p:nvSpPr>
        <p:spPr>
          <a:xfrm>
            <a:off x="3817136" y="5812590"/>
            <a:ext cx="75366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>
                <a:hlinkClick r:id="rId6"/>
              </a:rPr>
              <a:t>https://www.canva.com/design/DAFscDIS4e8/4AZiTRAB11gtiWXqdvoECw/edit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85476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43306B-2953-8CD9-7C18-D1EDFEED3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742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r-HR" sz="4000" b="1" i="1" dirty="0"/>
              <a:t>Novi projekt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F881FCB-BD2C-69BF-4636-4DDF03BB3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7615" y="2872671"/>
            <a:ext cx="7536664" cy="248540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hr-HR" dirty="0"/>
              <a:t>KA220_strateška partnerstva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i="1" dirty="0" err="1"/>
              <a:t>The</a:t>
            </a:r>
            <a:r>
              <a:rPr lang="hr-HR" i="1" dirty="0"/>
              <a:t> </a:t>
            </a:r>
            <a:r>
              <a:rPr lang="hr-HR" i="1" dirty="0" err="1"/>
              <a:t>new</a:t>
            </a:r>
            <a:r>
              <a:rPr lang="hr-HR" i="1" dirty="0"/>
              <a:t> </a:t>
            </a:r>
            <a:r>
              <a:rPr lang="hr-HR" i="1" dirty="0" err="1"/>
              <a:t>values</a:t>
            </a:r>
            <a:r>
              <a:rPr lang="hr-HR" i="1" dirty="0"/>
              <a:t> </a:t>
            </a:r>
            <a:r>
              <a:rPr lang="hr-HR" i="1" dirty="0" err="1"/>
              <a:t>of</a:t>
            </a:r>
            <a:r>
              <a:rPr lang="hr-HR" i="1" dirty="0"/>
              <a:t> </a:t>
            </a:r>
            <a:r>
              <a:rPr lang="hr-HR" i="1" dirty="0" err="1"/>
              <a:t>Democracy</a:t>
            </a:r>
            <a:r>
              <a:rPr lang="hr-HR" i="1" dirty="0"/>
              <a:t> </a:t>
            </a:r>
            <a:r>
              <a:rPr lang="hr-HR" i="1" dirty="0" err="1"/>
              <a:t>in</a:t>
            </a:r>
            <a:r>
              <a:rPr lang="hr-HR" i="1" dirty="0"/>
              <a:t> </a:t>
            </a:r>
            <a:r>
              <a:rPr lang="hr-HR" i="1" dirty="0" err="1"/>
              <a:t>today´s</a:t>
            </a:r>
            <a:r>
              <a:rPr lang="hr-HR" i="1" dirty="0"/>
              <a:t> Europa</a:t>
            </a:r>
          </a:p>
          <a:p>
            <a:pPr>
              <a:lnSpc>
                <a:spcPct val="150000"/>
              </a:lnSpc>
            </a:pPr>
            <a:r>
              <a:rPr lang="hr-HR" dirty="0"/>
              <a:t>2023. -2025. god.</a:t>
            </a:r>
          </a:p>
          <a:p>
            <a:pPr>
              <a:lnSpc>
                <a:spcPct val="150000"/>
              </a:lnSpc>
            </a:pPr>
            <a:r>
              <a:rPr lang="hr-HR" b="0" i="0" dirty="0">
                <a:solidFill>
                  <a:srgbClr val="000000"/>
                </a:solidFill>
                <a:effectLst/>
              </a:rPr>
              <a:t>4</a:t>
            </a:r>
            <a:r>
              <a:rPr lang="hr-HR" dirty="0">
                <a:solidFill>
                  <a:srgbClr val="000000"/>
                </a:solidFill>
              </a:rPr>
              <a:t>0</a:t>
            </a:r>
            <a:r>
              <a:rPr lang="hr-HR" b="0" i="0" dirty="0">
                <a:solidFill>
                  <a:srgbClr val="000000"/>
                </a:solidFill>
                <a:effectLst/>
              </a:rPr>
              <a:t>.396,00 EUR</a:t>
            </a:r>
          </a:p>
          <a:p>
            <a:endParaRPr lang="hr-HR" sz="20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hr-HR" sz="2000" dirty="0"/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FFB822D0-5366-EB84-71D1-939B8FFE34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92" t="10908" r="4828" b="19473"/>
          <a:stretch/>
        </p:blipFill>
        <p:spPr>
          <a:xfrm>
            <a:off x="266330" y="195310"/>
            <a:ext cx="3457945" cy="1214568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D26CA0A4-ACC1-508F-3912-0A8D4B2EAC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5296" y="195309"/>
            <a:ext cx="2984303" cy="852441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D52A4877-A6FB-0A2B-171E-E0509497DF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3543" y="25228"/>
            <a:ext cx="1524914" cy="155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861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CCBA280-0E6B-1F69-D3A1-9325E3091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182245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hr-HR" b="1" dirty="0">
                <a:solidFill>
                  <a:srgbClr val="212A3D"/>
                </a:solidFill>
                <a:latin typeface="var(--font-secondary)"/>
              </a:rPr>
              <a:t>Erasmus+</a:t>
            </a:r>
            <a:br>
              <a:rPr lang="hr-HR" b="1" dirty="0">
                <a:solidFill>
                  <a:srgbClr val="212A3D"/>
                </a:solidFill>
                <a:latin typeface="var(--font-secondary)"/>
              </a:rPr>
            </a:br>
            <a:r>
              <a:rPr lang="hr-HR" sz="1800" b="1" i="1" cap="all" dirty="0">
                <a:solidFill>
                  <a:srgbClr val="2C6BA9"/>
                </a:solidFill>
                <a:effectLst/>
                <a:latin typeface="Open Sans" panose="020B0606030504020204" pitchFamily="34" charset="0"/>
              </a:rPr>
              <a:t>OBOGAĆUJE ŽIVOTE I ŠIRI VIDIKE</a:t>
            </a:r>
            <a:br>
              <a:rPr lang="hr-HR" b="1" dirty="0">
                <a:solidFill>
                  <a:srgbClr val="212A3D"/>
                </a:solidFill>
                <a:latin typeface="var(--font-secondary)"/>
              </a:rPr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56F425E-9285-A81B-BB60-818BB85B4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8013"/>
            <a:ext cx="10744200" cy="2022475"/>
          </a:xfrm>
        </p:spPr>
        <p:txBody>
          <a:bodyPr/>
          <a:lstStyle/>
          <a:p>
            <a:pPr marL="0" indent="0" algn="l">
              <a:lnSpc>
                <a:spcPct val="150000"/>
              </a:lnSpc>
              <a:buNone/>
            </a:pPr>
            <a:r>
              <a:rPr lang="hr-HR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Erasmus+ najveći je program Europske unije za obrazovanje i osposobljavanje, mlade i sport koji već 36 godina obogaćuje živote i širi vidike milijunima građana svih generacija. </a:t>
            </a:r>
          </a:p>
          <a:p>
            <a:pPr algn="l">
              <a:lnSpc>
                <a:spcPct val="150000"/>
              </a:lnSpc>
            </a:pPr>
            <a:endParaRPr lang="hr-HR" b="0" i="0" dirty="0">
              <a:solidFill>
                <a:srgbClr val="212A3D"/>
              </a:solidFill>
              <a:effectLst/>
              <a:latin typeface="Open Sans" panose="020B0606030504020204" pitchFamily="34" charset="0"/>
            </a:endParaRPr>
          </a:p>
          <a:p>
            <a:pPr algn="l"/>
            <a:endParaRPr lang="hr-HR" b="0" i="0" dirty="0">
              <a:solidFill>
                <a:srgbClr val="212A3D"/>
              </a:solidFill>
              <a:effectLst/>
              <a:latin typeface="Open Sans" panose="020B0606030504020204" pitchFamily="34" charset="0"/>
            </a:endParaRPr>
          </a:p>
          <a:p>
            <a:endParaRPr lang="hr-HR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E28E78D1-ED6C-CB44-0B1C-594E8272BE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92" t="10908" r="4828" b="19473"/>
          <a:stretch/>
        </p:blipFill>
        <p:spPr>
          <a:xfrm>
            <a:off x="266330" y="195310"/>
            <a:ext cx="3457945" cy="1214568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59F4409F-B0A3-28C5-784B-457E1E905F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5296" y="195309"/>
            <a:ext cx="2984303" cy="852441"/>
          </a:xfrm>
          <a:prstGeom prst="rect">
            <a:avLst/>
          </a:prstGeom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790331A4-15FB-58C0-C6D7-7A3F24CCEF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3543" y="25228"/>
            <a:ext cx="1524914" cy="155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157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D206E7F-A72D-98EB-7264-1E7D6B389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29474"/>
            <a:ext cx="10515600" cy="765151"/>
          </a:xfrm>
        </p:spPr>
        <p:txBody>
          <a:bodyPr>
            <a:normAutofit fontScale="90000"/>
          </a:bodyPr>
          <a:lstStyle/>
          <a:p>
            <a:r>
              <a:rPr lang="pl-PL" sz="3200" b="1" i="0" dirty="0">
                <a:effectLst/>
                <a:latin typeface="var(--font-secondary)"/>
              </a:rPr>
              <a:t>Zašto je taj program važan?</a:t>
            </a:r>
            <a:br>
              <a:rPr lang="pl-PL" b="1" i="0" dirty="0">
                <a:effectLst/>
                <a:latin typeface="var(--font-secondary)"/>
              </a:rPr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0A7C63A-D59F-0833-5C53-0E3B0AB2A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83" y="2325950"/>
            <a:ext cx="11310152" cy="4336740"/>
          </a:xfrm>
        </p:spPr>
        <p:txBody>
          <a:bodyPr>
            <a:normAutofit fontScale="70000" lnSpcReduction="20000"/>
          </a:bodyPr>
          <a:lstStyle/>
          <a:p>
            <a:pPr algn="l">
              <a:lnSpc>
                <a:spcPct val="170000"/>
              </a:lnSpc>
            </a:pPr>
            <a:r>
              <a:rPr lang="hr-HR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financijski podržava, educira, </a:t>
            </a:r>
            <a:r>
              <a:rPr lang="hr-HR" b="1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osnažuje</a:t>
            </a:r>
            <a:r>
              <a:rPr lang="hr-HR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 i povezuje pojedince i organizacije kako bi ostvarili svoj puni potencijal u sustavu obrazovanja, osposobljavanja, mladih i sporta</a:t>
            </a:r>
          </a:p>
          <a:p>
            <a:pPr algn="l">
              <a:lnSpc>
                <a:spcPct val="170000"/>
              </a:lnSpc>
            </a:pPr>
            <a:r>
              <a:rPr lang="hr-HR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ukupni proračun </a:t>
            </a:r>
            <a:r>
              <a:rPr lang="hr-HR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od</a:t>
            </a:r>
            <a:r>
              <a:rPr lang="hr-HR" b="1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 28,4 milijarde eura </a:t>
            </a:r>
            <a:r>
              <a:rPr lang="hr-HR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za razdoblje od 2021. do 2027. </a:t>
            </a:r>
          </a:p>
          <a:p>
            <a:pPr algn="l">
              <a:lnSpc>
                <a:spcPct val="170000"/>
              </a:lnSpc>
            </a:pPr>
            <a:r>
              <a:rPr lang="hr-HR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usmjeren je stvaranju jednakih mogućnosti za sve te održivi razvoj u skladu s očuvanjem okoliša i ukorak s digitalnim tehnologijama</a:t>
            </a:r>
          </a:p>
          <a:p>
            <a:pPr algn="l">
              <a:lnSpc>
                <a:spcPct val="170000"/>
              </a:lnSpc>
            </a:pPr>
            <a:r>
              <a:rPr lang="hr-HR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podupire projekte mobilnosti i suradnje s domaćim i stranim partnerima u svrhu </a:t>
            </a:r>
            <a:r>
              <a:rPr lang="hr-HR" b="1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boljeg</a:t>
            </a:r>
            <a:r>
              <a:rPr lang="hr-HR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hr-HR" b="1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obrazovanja</a:t>
            </a:r>
            <a:r>
              <a:rPr lang="hr-HR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 i </a:t>
            </a:r>
            <a:r>
              <a:rPr lang="hr-HR" b="0" i="0" dirty="0" err="1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uključivijeg</a:t>
            </a:r>
            <a:r>
              <a:rPr lang="hr-HR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 društva, osmišljavanja inovativnih rješenja za izazove današnjice te </a:t>
            </a:r>
            <a:r>
              <a:rPr lang="hr-HR" b="1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stjecanje</a:t>
            </a:r>
            <a:r>
              <a:rPr lang="hr-HR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hr-HR" b="1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vještina</a:t>
            </a:r>
            <a:r>
              <a:rPr lang="hr-HR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hr-HR" b="1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budućnosti 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EB7112C7-C65B-3AAB-DB1C-45DD9EBBB8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92" t="10908" r="4828" b="19473"/>
          <a:stretch/>
        </p:blipFill>
        <p:spPr>
          <a:xfrm>
            <a:off x="266330" y="195310"/>
            <a:ext cx="3457945" cy="1214568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C0C51ACF-5D9D-336B-5F15-51CA9DCCC2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5296" y="195309"/>
            <a:ext cx="2984303" cy="852441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F8B37E30-8340-EC5D-99EA-619B2D05C8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3543" y="25228"/>
            <a:ext cx="1524914" cy="155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161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5937E18-7986-36CE-B86F-C2E71F999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609" y="1741164"/>
            <a:ext cx="10515600" cy="1325563"/>
          </a:xfrm>
        </p:spPr>
        <p:txBody>
          <a:bodyPr/>
          <a:lstStyle/>
          <a:p>
            <a:r>
              <a:rPr lang="hr-HR" sz="3200" b="1" i="0" dirty="0">
                <a:effectLst/>
                <a:latin typeface="var(--font-secondary)"/>
              </a:rPr>
              <a:t>Pregled programa Erasmus+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2CDF38D-4DDF-3CAE-24C4-45ACACD3A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609" y="3222208"/>
            <a:ext cx="10515600" cy="2796851"/>
          </a:xfrm>
        </p:spPr>
        <p:txBody>
          <a:bodyPr numCol="2">
            <a:normAutofit fontScale="70000" lnSpcReduction="2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hr-HR" b="1" i="0" dirty="0">
                <a:effectLst/>
                <a:latin typeface="var(--font-secondary)"/>
              </a:rPr>
              <a:t>Odgoj i opće obrazovanje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hr-HR" b="1" i="0" dirty="0">
                <a:effectLst/>
                <a:latin typeface="var(--font-secondary)"/>
              </a:rPr>
              <a:t>Strukovno obrazovanje i osposobljavanje</a:t>
            </a:r>
            <a:r>
              <a:rPr lang="hr-HR" i="0" dirty="0">
                <a:effectLst/>
                <a:latin typeface="var(--font-secondary)"/>
              </a:rPr>
              <a:t>  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hr-HR" i="0" dirty="0">
                <a:effectLst/>
                <a:latin typeface="var(--font-secondary)"/>
              </a:rPr>
              <a:t>Visoko obrazovanje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hr-HR" i="0" dirty="0">
                <a:effectLst/>
                <a:latin typeface="var(--font-secondary)"/>
              </a:rPr>
              <a:t>Obrazovanje odraslih</a:t>
            </a:r>
          </a:p>
          <a:p>
            <a:pPr marL="0" indent="0">
              <a:lnSpc>
                <a:spcPct val="150000"/>
              </a:lnSpc>
              <a:buNone/>
            </a:pPr>
            <a:endParaRPr lang="hr-HR" i="0" dirty="0">
              <a:effectLst/>
              <a:latin typeface="var(--font-secondary)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dirty="0">
                <a:latin typeface="var(--font-secondary)"/>
              </a:rPr>
              <a:t>5.      Mladi</a:t>
            </a:r>
            <a:endParaRPr lang="hr-HR" i="0" dirty="0">
              <a:effectLst/>
              <a:latin typeface="var(--font-secondary)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b="1" i="0" dirty="0">
                <a:effectLst/>
                <a:latin typeface="var(--font-secondary)"/>
              </a:rPr>
              <a:t>6.      Erasmus akreditacija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i="0" dirty="0">
                <a:effectLst/>
                <a:latin typeface="var(--font-secondary)"/>
              </a:rPr>
              <a:t>7.      Sport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i="0" dirty="0">
                <a:effectLst/>
                <a:latin typeface="var(--font-secondary)"/>
              </a:rPr>
              <a:t>8.      Jean </a:t>
            </a:r>
            <a:r>
              <a:rPr lang="hr-HR" i="0" dirty="0" err="1">
                <a:effectLst/>
                <a:latin typeface="var(--font-secondary)"/>
              </a:rPr>
              <a:t>Monnet</a:t>
            </a:r>
            <a:endParaRPr lang="hr-HR" i="0" dirty="0">
              <a:effectLst/>
              <a:latin typeface="var(--font-secondary)"/>
            </a:endParaRPr>
          </a:p>
          <a:p>
            <a:pPr marL="0" indent="0">
              <a:buNone/>
            </a:pPr>
            <a:endParaRPr lang="hr-HR" b="1" i="0" dirty="0">
              <a:effectLst/>
              <a:latin typeface="var(--font-secondary)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309E0F94-1D69-0629-1E7F-A5AEFD5685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92" t="10908" r="4828" b="19473"/>
          <a:stretch/>
        </p:blipFill>
        <p:spPr>
          <a:xfrm>
            <a:off x="266330" y="195310"/>
            <a:ext cx="3457945" cy="1214568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2DED3D99-815A-169D-ACCA-3C6B17F7A3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5296" y="195309"/>
            <a:ext cx="2984303" cy="852441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CECBB910-B259-06AD-8ADA-F3C8FF7343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3543" y="25228"/>
            <a:ext cx="1524914" cy="155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447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7695AD4-080F-64CC-026C-4FC214B7B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753" y="1291604"/>
            <a:ext cx="10515600" cy="1325563"/>
          </a:xfrm>
        </p:spPr>
        <p:txBody>
          <a:bodyPr/>
          <a:lstStyle/>
          <a:p>
            <a:r>
              <a:rPr lang="hr-HR" sz="3200" b="1" dirty="0"/>
              <a:t>1. Odgoj i opće obrazovanje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494A664-6C77-6496-9E32-5E9D5AB5D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408" y="2227737"/>
            <a:ext cx="11391160" cy="3743218"/>
          </a:xfrm>
        </p:spPr>
        <p:txBody>
          <a:bodyPr>
            <a:noAutofit/>
          </a:bodyPr>
          <a:lstStyle/>
          <a:p>
            <a:pPr algn="l">
              <a:lnSpc>
                <a:spcPct val="160000"/>
              </a:lnSpc>
            </a:pPr>
            <a:r>
              <a:rPr lang="hr-HR" sz="18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učenicima i zaposlenicima odgojno-obrazovnih ustanova </a:t>
            </a:r>
          </a:p>
          <a:p>
            <a:pPr algn="l">
              <a:lnSpc>
                <a:spcPct val="160000"/>
              </a:lnSpc>
            </a:pPr>
            <a:r>
              <a:rPr lang="hr-HR" sz="1800" dirty="0">
                <a:solidFill>
                  <a:srgbClr val="212A3D"/>
                </a:solidFill>
                <a:latin typeface="Open Sans" panose="020B0606030504020204" pitchFamily="34" charset="0"/>
              </a:rPr>
              <a:t>p</a:t>
            </a:r>
            <a:r>
              <a:rPr lang="hr-HR" sz="18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rojekti mogu biti usmjereni na mobilnosti ili suradnju s inozemnim ustanovama</a:t>
            </a:r>
          </a:p>
          <a:p>
            <a:pPr algn="l">
              <a:lnSpc>
                <a:spcPct val="160000"/>
              </a:lnSpc>
            </a:pPr>
            <a:r>
              <a:rPr lang="hr-HR" sz="1800" dirty="0">
                <a:solidFill>
                  <a:srgbClr val="212A3D"/>
                </a:solidFill>
                <a:latin typeface="Open Sans" panose="020B0606030504020204" pitchFamily="34" charset="0"/>
              </a:rPr>
              <a:t>obuhvaća </a:t>
            </a:r>
            <a:r>
              <a:rPr lang="hr-HR" sz="18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tečajeve, poučavanja, aktivnosti praćenja rada ili učenja</a:t>
            </a:r>
          </a:p>
          <a:p>
            <a:pPr algn="l">
              <a:lnSpc>
                <a:spcPct val="160000"/>
              </a:lnSpc>
            </a:pPr>
            <a:r>
              <a:rPr lang="hr-HR" sz="18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stječu se međunarodna iskustva, usvajaju nova znanja i dijele dobre prakse</a:t>
            </a:r>
          </a:p>
          <a:p>
            <a:pPr algn="l">
              <a:lnSpc>
                <a:spcPct val="160000"/>
              </a:lnSpc>
            </a:pPr>
            <a:r>
              <a:rPr lang="hr-HR" sz="18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zajedno osmišljavaju nove metode rada i inovativne prakse, izrađuju nove </a:t>
            </a:r>
            <a:r>
              <a:rPr lang="hr-HR" sz="1800" b="0" i="0" dirty="0" err="1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kurikule</a:t>
            </a:r>
            <a:r>
              <a:rPr lang="hr-HR" sz="18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 i razmjenjuju dobre prakse</a:t>
            </a:r>
          </a:p>
          <a:p>
            <a:pPr algn="l">
              <a:lnSpc>
                <a:spcPct val="160000"/>
              </a:lnSpc>
            </a:pPr>
            <a:r>
              <a:rPr lang="hr-HR" sz="18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projekti mogu trajati do 36 mjeseci</a:t>
            </a:r>
          </a:p>
          <a:p>
            <a:pPr algn="l">
              <a:lnSpc>
                <a:spcPct val="160000"/>
              </a:lnSpc>
            </a:pPr>
            <a:r>
              <a:rPr lang="hr-HR" sz="1800" dirty="0">
                <a:solidFill>
                  <a:srgbClr val="212A3D"/>
                </a:solidFill>
                <a:latin typeface="Open Sans" panose="020B0606030504020204" pitchFamily="34" charset="0"/>
              </a:rPr>
              <a:t>d</a:t>
            </a:r>
            <a:r>
              <a:rPr lang="hr-HR" sz="18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odjeljuju se </a:t>
            </a:r>
            <a:r>
              <a:rPr lang="hr-HR" sz="180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bespovratna</a:t>
            </a:r>
            <a:r>
              <a:rPr lang="hr-HR" sz="18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 sredstva kojima se financiraju sve projektne aktivnosti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0E260B27-F8E6-9059-321A-0F64C94706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92" t="10908" r="4828" b="19473"/>
          <a:stretch/>
        </p:blipFill>
        <p:spPr>
          <a:xfrm>
            <a:off x="266330" y="195310"/>
            <a:ext cx="3457945" cy="1214568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C70D9945-B955-EF18-E5DD-AF03A9849D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5296" y="195309"/>
            <a:ext cx="2984303" cy="852441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6168DE37-AF85-2B3B-07DE-7D3EE65EC9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3543" y="25228"/>
            <a:ext cx="1524914" cy="155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550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7695AD4-080F-64CC-026C-4FC214B7B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753" y="1344315"/>
            <a:ext cx="10515600" cy="1325563"/>
          </a:xfrm>
        </p:spPr>
        <p:txBody>
          <a:bodyPr/>
          <a:lstStyle/>
          <a:p>
            <a:r>
              <a:rPr lang="hr-HR" sz="3200" b="1" dirty="0"/>
              <a:t>2. Strukovno obrazovanje i osposobljavanje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494A664-6C77-6496-9E32-5E9D5AB5D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306" y="2618726"/>
            <a:ext cx="11093388" cy="3805363"/>
          </a:xfrm>
        </p:spPr>
        <p:txBody>
          <a:bodyPr>
            <a:normAutofit fontScale="55000" lnSpcReduction="20000"/>
          </a:bodyPr>
          <a:lstStyle/>
          <a:p>
            <a:pPr algn="l">
              <a:lnSpc>
                <a:spcPct val="170000"/>
              </a:lnSpc>
            </a:pPr>
            <a:r>
              <a:rPr lang="hr-HR" sz="33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učenicima i zaposlenicima strukovnih i umjetničkih odgojno-obrazovnih ustanova </a:t>
            </a:r>
          </a:p>
          <a:p>
            <a:pPr algn="l">
              <a:lnSpc>
                <a:spcPct val="170000"/>
              </a:lnSpc>
            </a:pPr>
            <a:r>
              <a:rPr lang="hr-HR" sz="33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mogućnost sudjelovanja i bez prijave projekta u ulozi domaćina aktivnosti u projektima mobilnosti (mogu ugostiti učenike iz drugih škola iz inozemstva ili kolege na aktivnosti praćenja rada) ili kao partneri u Partnerstvima za suradnju</a:t>
            </a:r>
          </a:p>
          <a:p>
            <a:pPr algn="l">
              <a:lnSpc>
                <a:spcPct val="170000"/>
              </a:lnSpc>
            </a:pPr>
            <a:r>
              <a:rPr lang="hr-HR" sz="3300" dirty="0">
                <a:solidFill>
                  <a:srgbClr val="212A3D"/>
                </a:solidFill>
                <a:latin typeface="Open Sans" panose="020B0606030504020204" pitchFamily="34" charset="0"/>
              </a:rPr>
              <a:t>n</a:t>
            </a:r>
            <a:r>
              <a:rPr lang="hr-HR" sz="33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atječaj se objavljuje jednom godišnje</a:t>
            </a:r>
          </a:p>
          <a:p>
            <a:pPr algn="l">
              <a:lnSpc>
                <a:spcPct val="170000"/>
              </a:lnSpc>
            </a:pPr>
            <a:r>
              <a:rPr lang="hr-HR" sz="3300" dirty="0">
                <a:solidFill>
                  <a:srgbClr val="212A3D"/>
                </a:solidFill>
                <a:latin typeface="Open Sans" panose="020B0606030504020204" pitchFamily="34" charset="0"/>
              </a:rPr>
              <a:t>p</a:t>
            </a:r>
            <a:r>
              <a:rPr lang="hr-HR" sz="33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rojekti mogu trajati 6 do 36 mjeseci, ovisno o vrsti, aktivnostima i ciljevim</a:t>
            </a:r>
            <a:r>
              <a:rPr lang="hr-HR" sz="3300" dirty="0">
                <a:solidFill>
                  <a:srgbClr val="212A3D"/>
                </a:solidFill>
                <a:latin typeface="Open Sans" panose="020B0606030504020204" pitchFamily="34" charset="0"/>
              </a:rPr>
              <a:t>a</a:t>
            </a:r>
          </a:p>
          <a:p>
            <a:pPr algn="l">
              <a:lnSpc>
                <a:spcPct val="170000"/>
              </a:lnSpc>
            </a:pPr>
            <a:r>
              <a:rPr lang="hr-HR" sz="33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dodjeljuju se bespovratna sredstva kojima se financiraju sve projektne aktivnosti</a:t>
            </a:r>
            <a:br>
              <a:rPr lang="hr-HR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</a:br>
            <a:endParaRPr lang="hr-HR" b="0" i="0" dirty="0">
              <a:solidFill>
                <a:srgbClr val="212A3D"/>
              </a:solidFill>
              <a:effectLst/>
              <a:latin typeface="Open Sans" panose="020B0606030504020204" pitchFamily="34" charset="0"/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0E260B27-F8E6-9059-321A-0F64C94706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92" t="10908" r="4828" b="19473"/>
          <a:stretch/>
        </p:blipFill>
        <p:spPr>
          <a:xfrm>
            <a:off x="266330" y="195310"/>
            <a:ext cx="3457945" cy="1214568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C70D9945-B955-EF18-E5DD-AF03A9849D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5296" y="195309"/>
            <a:ext cx="2984303" cy="852441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3D8F54D4-338B-E058-85ED-CC7F8481DF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3543" y="25228"/>
            <a:ext cx="1524914" cy="155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941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83E263D-CDBD-3951-277F-FA010E3C7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727" y="1273274"/>
            <a:ext cx="10515600" cy="1325563"/>
          </a:xfrm>
        </p:spPr>
        <p:txBody>
          <a:bodyPr>
            <a:normAutofit/>
          </a:bodyPr>
          <a:lstStyle/>
          <a:p>
            <a:r>
              <a:rPr lang="hr-HR" sz="3200" b="1" dirty="0"/>
              <a:t>6. Erasmus akreditacija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0B80EE1-C908-EE3D-2D32-7827BBF73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24362"/>
            <a:ext cx="10515600" cy="3381129"/>
          </a:xfrm>
        </p:spPr>
        <p:txBody>
          <a:bodyPr/>
          <a:lstStyle/>
          <a:p>
            <a:pPr marL="0" indent="0" algn="l">
              <a:buNone/>
            </a:pPr>
            <a:r>
              <a:rPr lang="hr-HR" sz="2000" b="1" i="1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Članska iskaznica za Erasmus obitelj</a:t>
            </a:r>
          </a:p>
          <a:p>
            <a:pPr marL="0" indent="0" algn="l">
              <a:buNone/>
            </a:pPr>
            <a:endParaRPr lang="hr-HR" b="0" i="0" dirty="0">
              <a:solidFill>
                <a:srgbClr val="212A3D"/>
              </a:solidFill>
              <a:effectLst/>
              <a:latin typeface="Open Sans" panose="020B0606030504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hr-HR" sz="1800" b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omogućava jednostavnije sudjelovanje i trajni pristup financiranju i organizacijama bez iskustva te traje do 2027.</a:t>
            </a:r>
          </a:p>
          <a:p>
            <a:pPr algn="l">
              <a:lnSpc>
                <a:spcPct val="150000"/>
              </a:lnSpc>
            </a:pPr>
            <a:r>
              <a:rPr lang="hr-HR" sz="1800" dirty="0">
                <a:solidFill>
                  <a:srgbClr val="212A3D"/>
                </a:solidFill>
                <a:latin typeface="Open Sans" panose="020B0606030504020204" pitchFamily="34" charset="0"/>
              </a:rPr>
              <a:t>d</a:t>
            </a:r>
            <a:r>
              <a:rPr lang="hr-HR" sz="1800" b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ostupna je u svim područjima, a prijavni obrazac je jednostavan za ispunjavanje</a:t>
            </a:r>
          </a:p>
          <a:p>
            <a:pPr algn="l">
              <a:lnSpc>
                <a:spcPct val="150000"/>
              </a:lnSpc>
            </a:pPr>
            <a:r>
              <a:rPr lang="hr-HR" sz="1800" dirty="0">
                <a:solidFill>
                  <a:srgbClr val="212A3D"/>
                </a:solidFill>
                <a:latin typeface="Open Sans" panose="020B0606030504020204" pitchFamily="34" charset="0"/>
              </a:rPr>
              <a:t>k</a:t>
            </a:r>
            <a:r>
              <a:rPr lang="hr-HR" sz="1800" b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ljučni dio prijave za dodjelu Erasmus akreditacije je Erasmus plan (</a:t>
            </a:r>
            <a:r>
              <a:rPr lang="hr-HR" sz="1800" b="0" i="1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Europski razvojni plan škole</a:t>
            </a:r>
            <a:r>
              <a:rPr lang="hr-HR" sz="1800" b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)</a:t>
            </a:r>
          </a:p>
          <a:p>
            <a:pPr marL="0" indent="0" algn="l">
              <a:buNone/>
            </a:pPr>
            <a:endParaRPr lang="hr-HR" b="0" i="0" dirty="0">
              <a:solidFill>
                <a:srgbClr val="212A3D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DB3DF2A-632F-87A1-673B-92955752B9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92" t="10908" r="4828" b="19473"/>
          <a:stretch/>
        </p:blipFill>
        <p:spPr>
          <a:xfrm>
            <a:off x="266330" y="195310"/>
            <a:ext cx="3457945" cy="1214568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3AF5BC0F-6077-8110-7CA5-69D3BA90D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5296" y="195309"/>
            <a:ext cx="2984303" cy="852441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58440734-A9FA-20A4-129F-81D363C9A0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3543" y="25228"/>
            <a:ext cx="1524914" cy="155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008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E939B2E-0F86-F59B-4F47-3E7DA847A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646" y="1905524"/>
            <a:ext cx="11022367" cy="454854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hr-HR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akreditacija nije uvjet, ali omogućuje jednostavnije sudjelovanje i trajni pristup financiranju</a:t>
            </a:r>
          </a:p>
          <a:p>
            <a:pPr algn="l">
              <a:lnSpc>
                <a:spcPct val="150000"/>
              </a:lnSpc>
            </a:pPr>
            <a:r>
              <a:rPr lang="hr-HR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dodijeljena akreditacija traje do kraja programa (do 2027. godine)</a:t>
            </a:r>
          </a:p>
          <a:p>
            <a:pPr algn="l">
              <a:lnSpc>
                <a:spcPct val="150000"/>
              </a:lnSpc>
            </a:pPr>
            <a:r>
              <a:rPr lang="hr-HR" dirty="0">
                <a:solidFill>
                  <a:srgbClr val="212A3D"/>
                </a:solidFill>
                <a:latin typeface="Open Sans" panose="020B0606030504020204" pitchFamily="34" charset="0"/>
              </a:rPr>
              <a:t>n</a:t>
            </a:r>
            <a:r>
              <a:rPr lang="hr-HR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ositelj akreditacije i dalje će se svake godine prijavljivati za dodjelu sredstava za projekte, no prijavni je obrazac znatno jednostavniji: potrebno je samo navesti koje se aktivnosti planiraju i koliko će se sudionika uključiti</a:t>
            </a:r>
          </a:p>
          <a:p>
            <a:pPr algn="l">
              <a:lnSpc>
                <a:spcPct val="150000"/>
              </a:lnSpc>
            </a:pPr>
            <a:r>
              <a:rPr lang="hr-HR" dirty="0">
                <a:solidFill>
                  <a:srgbClr val="212A3D"/>
                </a:solidFill>
                <a:latin typeface="Open Sans" panose="020B0606030504020204" pitchFamily="34" charset="0"/>
              </a:rPr>
              <a:t>a</a:t>
            </a:r>
            <a:r>
              <a:rPr lang="hr-HR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ko organizacija djeluje u više područja provedbe programa, potrebno je zatražiti akreditaciju u svakom području zasebno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CAD59E51-4DF9-5F38-F213-C6D97E52DC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92" t="10908" r="4828" b="19473"/>
          <a:stretch/>
        </p:blipFill>
        <p:spPr>
          <a:xfrm>
            <a:off x="266330" y="195310"/>
            <a:ext cx="3457945" cy="1214568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A3B5CB0E-20D4-0A58-3FA6-331E82FA67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5296" y="195309"/>
            <a:ext cx="2984303" cy="852441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2705D420-2DFD-525D-44A3-74EBF3E410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3543" y="25228"/>
            <a:ext cx="1524914" cy="155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674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0296DD0-600A-32A3-CBE3-15C9D0D2C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06348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r-HR" sz="2800" i="1" dirty="0"/>
              <a:t>Kako do odobrenog projekta?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F712486-DD9F-1E79-6C3C-4BBF39D11C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1" y="2409656"/>
            <a:ext cx="5257800" cy="37673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sz="1800" b="1" i="1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Ključna aktivnost 1 (KA1) – Mobilnost u svrhu učenja za pojedince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hr-HR" sz="16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Mobilnost u svrhu učenja za pojedince u području obrazovanja, osposobljavanja i mladih.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hr-HR" sz="16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Aktivnosti sudjelovanja mladih.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hr-HR" sz="1600" b="0" i="0" dirty="0" err="1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DiscoverEU</a:t>
            </a:r>
            <a:r>
              <a:rPr lang="hr-HR" sz="16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 – aktivnosti uključivanja.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hr-HR" sz="16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Virtualne razmjene u visokom obrazovanju i među mladima.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hr-HR" sz="16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Mobilnost osoblja u području sporta.</a:t>
            </a:r>
          </a:p>
          <a:p>
            <a:pPr marL="0" indent="0">
              <a:buNone/>
            </a:pPr>
            <a:endParaRPr lang="hr-HR" sz="1800" b="1" i="1" dirty="0">
              <a:solidFill>
                <a:srgbClr val="212A3D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9" name="Rezervirano mjesto sadržaja 8">
            <a:extLst>
              <a:ext uri="{FF2B5EF4-FFF2-40B4-BE49-F238E27FC236}">
                <a16:creationId xmlns:a16="http://schemas.microsoft.com/office/drawing/2014/main" id="{E5DFEFB1-66FE-1E8A-2B02-78B715B5DA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8005" y="2293285"/>
            <a:ext cx="5609208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sz="1800" b="1" i="1" dirty="0">
                <a:solidFill>
                  <a:srgbClr val="212A3D"/>
                </a:solidFill>
                <a:latin typeface="Open Sans" panose="020B0606030504020204" pitchFamily="34" charset="0"/>
              </a:rPr>
              <a:t>Ključna aktivnost 2 (KA2) – Suradnja organizacija i institucija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hr-HR" sz="17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Suradnička partnerstva.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hr-HR" sz="17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Mala partnerstva.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hr-HR" sz="17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Partnerstva za izvrsnost, uključujući centre strukovne izvrsnosti i Akademije za stručno usavršavanje učitelja.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hr-HR" sz="17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Aktivnosti Erasmus </a:t>
            </a:r>
            <a:r>
              <a:rPr lang="hr-HR" sz="1700" b="0" i="0" dirty="0" err="1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Mundus</a:t>
            </a:r>
            <a:r>
              <a:rPr lang="hr-HR" sz="17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hr-HR" sz="17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Partnerstva za inovacije, poput saveza za inovacije.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hr-HR" sz="17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Jačanje kapaciteta u području visokog obrazovanja, strukovnog obrazovanja i osposobljavanja, mladih i sporta.</a:t>
            </a:r>
          </a:p>
          <a:p>
            <a:pPr algn="l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hr-HR" sz="1700" b="0" i="0" dirty="0">
                <a:solidFill>
                  <a:srgbClr val="212A3D"/>
                </a:solidFill>
                <a:effectLst/>
                <a:latin typeface="Open Sans" panose="020B0606030504020204" pitchFamily="34" charset="0"/>
              </a:rPr>
              <a:t>Neprofitna europska sportska događanja.</a:t>
            </a:r>
          </a:p>
          <a:p>
            <a:pPr marL="0" indent="0">
              <a:buNone/>
            </a:pPr>
            <a:endParaRPr lang="hr-HR" sz="18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C1F70850-85CA-DD32-F721-5B0E6FF3C6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92" t="10908" r="4828" b="19473"/>
          <a:stretch/>
        </p:blipFill>
        <p:spPr>
          <a:xfrm>
            <a:off x="266330" y="195310"/>
            <a:ext cx="3457945" cy="1214568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2926D4C6-513E-5429-8061-49427D835C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5296" y="195309"/>
            <a:ext cx="2984303" cy="852441"/>
          </a:xfrm>
          <a:prstGeom prst="rect">
            <a:avLst/>
          </a:prstGeom>
        </p:spPr>
      </p:pic>
      <p:sp>
        <p:nvSpPr>
          <p:cNvPr id="7" name="TekstniOkvir 6">
            <a:extLst>
              <a:ext uri="{FF2B5EF4-FFF2-40B4-BE49-F238E27FC236}">
                <a16:creationId xmlns:a16="http://schemas.microsoft.com/office/drawing/2014/main" id="{E845AA36-FB1E-5845-8B8F-C83D4282FF7B}"/>
              </a:ext>
            </a:extLst>
          </p:cNvPr>
          <p:cNvSpPr txBox="1"/>
          <p:nvPr/>
        </p:nvSpPr>
        <p:spPr>
          <a:xfrm>
            <a:off x="1010205" y="6112770"/>
            <a:ext cx="24568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dirty="0">
                <a:hlinkClick r:id="rId4"/>
              </a:rPr>
              <a:t>https://www.ampeu.hr/</a:t>
            </a:r>
            <a:r>
              <a:rPr lang="hr-HR" dirty="0"/>
              <a:t> </a:t>
            </a:r>
          </a:p>
        </p:txBody>
      </p:sp>
      <p:pic>
        <p:nvPicPr>
          <p:cNvPr id="10" name="Slika 9">
            <a:extLst>
              <a:ext uri="{FF2B5EF4-FFF2-40B4-BE49-F238E27FC236}">
                <a16:creationId xmlns:a16="http://schemas.microsoft.com/office/drawing/2014/main" id="{9C0EA7FA-0BC8-A365-531E-AB5A1161C3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3543" y="25228"/>
            <a:ext cx="1524914" cy="155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314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775</Words>
  <Application>Microsoft Office PowerPoint</Application>
  <PresentationFormat>Široki zaslon</PresentationFormat>
  <Paragraphs>102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Open Sans</vt:lpstr>
      <vt:lpstr>var(--font-secondary)</vt:lpstr>
      <vt:lpstr>Verdana</vt:lpstr>
      <vt:lpstr>Tema sustava Office</vt:lpstr>
      <vt:lpstr>Priprema i provedba EU projekata  Erasmus + kao primjer dobre prakse</vt:lpstr>
      <vt:lpstr>Erasmus+ OBOGAĆUJE ŽIVOTE I ŠIRI VIDIKE </vt:lpstr>
      <vt:lpstr>Zašto je taj program važan? </vt:lpstr>
      <vt:lpstr>Pregled programa Erasmus+</vt:lpstr>
      <vt:lpstr>1. Odgoj i opće obrazovanje</vt:lpstr>
      <vt:lpstr>2. Strukovno obrazovanje i osposobljavanje</vt:lpstr>
      <vt:lpstr>6. Erasmus akreditacija</vt:lpstr>
      <vt:lpstr>PowerPoint prezentacija</vt:lpstr>
      <vt:lpstr>Kako do odobrenog projekta?</vt:lpstr>
      <vt:lpstr>Kako početi?</vt:lpstr>
      <vt:lpstr>IDEJA </vt:lpstr>
      <vt:lpstr>POTPORA</vt:lpstr>
      <vt:lpstr>Primjer dobre prakse</vt:lpstr>
      <vt:lpstr>Novi projekt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Priprema i provedba EU projekata – primjer dobre prakse</dc:title>
  <dc:creator>Marijana Zaninović</dc:creator>
  <cp:lastModifiedBy>Marijana Zaninović</cp:lastModifiedBy>
  <cp:revision>6</cp:revision>
  <dcterms:created xsi:type="dcterms:W3CDTF">2023-12-06T10:29:48Z</dcterms:created>
  <dcterms:modified xsi:type="dcterms:W3CDTF">2023-12-19T11:51:52Z</dcterms:modified>
</cp:coreProperties>
</file>